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D1B2A"/>
        </a:solidFill>
      </p:bgPr>
    </p:bg>
    <p:spTree>
      <p:nvGrpSpPr>
        <p:cNvPr id="1" name=""/>
        <p:cNvGrpSpPr/>
        <p:nvPr/>
      </p:nvGrpSpPr>
      <p:grpSpPr>
        <a:xfrm>
          <a:off x="0" y="0"/>
          <a:ext cx="0" cy="0"/>
          <a:chOff x="0" y="0"/>
          <a:chExt cx="0" cy="0"/>
        </a:xfrm>
      </p:grpSpPr>
      <p:sp>
        <p:nvSpPr>
          <p:cNvPr id="2" name="Shape 0"/>
          <p:cNvSpPr/>
          <p:nvPr/>
        </p:nvSpPr>
        <p:spPr>
          <a:xfrm>
            <a:off x="0" y="0"/>
            <a:ext cx="9144000" cy="64008"/>
          </a:xfrm>
          <a:prstGeom prst="rect">
            <a:avLst/>
          </a:prstGeom>
          <a:solidFill>
            <a:srgbClr val="1E6FD9"/>
          </a:solidFill>
          <a:ln w="12700">
            <a:solidFill>
              <a:srgbClr val="1E6FD9"/>
            </a:solidFill>
            <a:prstDash val="solid"/>
          </a:ln>
        </p:spPr>
      </p:sp>
      <p:sp>
        <p:nvSpPr>
          <p:cNvPr id="3" name="Shape 1"/>
          <p:cNvSpPr/>
          <p:nvPr/>
        </p:nvSpPr>
        <p:spPr>
          <a:xfrm>
            <a:off x="6583680" y="274320"/>
            <a:ext cx="3474720" cy="3474720"/>
          </a:xfrm>
          <a:prstGeom prst="ellipse">
            <a:avLst/>
          </a:prstGeom>
          <a:solidFill>
            <a:srgbClr val="1B3A6B">
              <a:alpha val="45000"/>
            </a:srgbClr>
          </a:solidFill>
          <a:ln w="12700">
            <a:solidFill>
              <a:srgbClr val="1B3A6B">
                <a:alpha val="45000"/>
              </a:srgbClr>
            </a:solidFill>
            <a:prstDash val="solid"/>
          </a:ln>
        </p:spPr>
      </p:sp>
      <p:sp>
        <p:nvSpPr>
          <p:cNvPr id="4" name="Shape 2"/>
          <p:cNvSpPr/>
          <p:nvPr/>
        </p:nvSpPr>
        <p:spPr>
          <a:xfrm>
            <a:off x="7132320" y="1097280"/>
            <a:ext cx="2377440" cy="2377440"/>
          </a:xfrm>
          <a:prstGeom prst="ellipse">
            <a:avLst/>
          </a:prstGeom>
          <a:solidFill>
            <a:srgbClr val="1E6FD9">
              <a:alpha val="32000"/>
            </a:srgbClr>
          </a:solidFill>
          <a:ln w="12700">
            <a:solidFill>
              <a:srgbClr val="1E6FD9">
                <a:alpha val="32000"/>
              </a:srgbClr>
            </a:solidFill>
            <a:prstDash val="solid"/>
          </a:ln>
        </p:spPr>
      </p:sp>
      <p:sp>
        <p:nvSpPr>
          <p:cNvPr id="5" name="Text 3"/>
          <p:cNvSpPr/>
          <p:nvPr/>
        </p:nvSpPr>
        <p:spPr>
          <a:xfrm>
            <a:off x="457200" y="731520"/>
            <a:ext cx="6400800" cy="1188720"/>
          </a:xfrm>
          <a:prstGeom prst="rect">
            <a:avLst/>
          </a:prstGeom>
          <a:noFill/>
          <a:ln/>
        </p:spPr>
        <p:txBody>
          <a:bodyPr wrap="square" rtlCol="0" anchor="ctr"/>
          <a:lstStyle/>
          <a:p>
            <a:pPr indent="0" marL="0">
              <a:buNone/>
            </a:pPr>
            <a:r>
              <a:rPr lang="en-US" sz="5800" b="1" dirty="0">
                <a:solidFill>
                  <a:srgbClr val="FFFFFF"/>
                </a:solidFill>
                <a:latin typeface="Calibri" pitchFamily="34" charset="0"/>
                <a:ea typeface="Calibri" pitchFamily="34" charset="-122"/>
                <a:cs typeface="Calibri" pitchFamily="34" charset="-120"/>
              </a:rPr>
              <a:t>OSI Model</a:t>
            </a:r>
            <a:endParaRPr lang="en-US" sz="5800" dirty="0"/>
          </a:p>
        </p:txBody>
      </p:sp>
      <p:sp>
        <p:nvSpPr>
          <p:cNvPr id="6" name="Text 4"/>
          <p:cNvSpPr/>
          <p:nvPr/>
        </p:nvSpPr>
        <p:spPr>
          <a:xfrm>
            <a:off x="457200" y="1920240"/>
            <a:ext cx="6583680" cy="502920"/>
          </a:xfrm>
          <a:prstGeom prst="rect">
            <a:avLst/>
          </a:prstGeom>
          <a:noFill/>
          <a:ln/>
        </p:spPr>
        <p:txBody>
          <a:bodyPr wrap="square" rtlCol="0" anchor="ctr"/>
          <a:lstStyle/>
          <a:p>
            <a:pPr indent="0" marL="0">
              <a:buNone/>
            </a:pPr>
            <a:r>
              <a:rPr lang="en-US" sz="1500" dirty="0">
                <a:solidFill>
                  <a:srgbClr val="CBD5E1"/>
                </a:solidFill>
                <a:latin typeface="Calibri" pitchFamily="34" charset="0"/>
                <a:ea typeface="Calibri" pitchFamily="34" charset="-122"/>
                <a:cs typeface="Calibri" pitchFamily="34" charset="-120"/>
              </a:rPr>
              <a:t>Open Systems Interconnection — How Data Travels Across a Network</a:t>
            </a:r>
            <a:endParaRPr lang="en-US" sz="1500" dirty="0"/>
          </a:p>
        </p:txBody>
      </p:sp>
      <p:sp>
        <p:nvSpPr>
          <p:cNvPr id="7" name="Shape 5"/>
          <p:cNvSpPr/>
          <p:nvPr/>
        </p:nvSpPr>
        <p:spPr>
          <a:xfrm>
            <a:off x="457200" y="2514600"/>
            <a:ext cx="822960" cy="45720"/>
          </a:xfrm>
          <a:prstGeom prst="rect">
            <a:avLst/>
          </a:prstGeom>
          <a:solidFill>
            <a:srgbClr val="F97316"/>
          </a:solidFill>
          <a:ln w="12700">
            <a:solidFill>
              <a:srgbClr val="F97316"/>
            </a:solidFill>
            <a:prstDash val="solid"/>
          </a:ln>
        </p:spPr>
      </p:sp>
      <p:sp>
        <p:nvSpPr>
          <p:cNvPr id="8" name="Shape 6"/>
          <p:cNvSpPr/>
          <p:nvPr/>
        </p:nvSpPr>
        <p:spPr>
          <a:xfrm>
            <a:off x="457200" y="2743200"/>
            <a:ext cx="1828800" cy="411480"/>
          </a:xfrm>
          <a:prstGeom prst="rect">
            <a:avLst/>
          </a:prstGeom>
          <a:solidFill>
            <a:srgbClr val="1B3A6B"/>
          </a:solidFill>
          <a:ln w="12700">
            <a:solidFill>
              <a:srgbClr val="1E6FD9"/>
            </a:solidFill>
            <a:prstDash val="solid"/>
          </a:ln>
        </p:spPr>
      </p:sp>
      <p:sp>
        <p:nvSpPr>
          <p:cNvPr id="9" name="Text 7"/>
          <p:cNvSpPr/>
          <p:nvPr/>
        </p:nvSpPr>
        <p:spPr>
          <a:xfrm>
            <a:off x="457200" y="2743200"/>
            <a:ext cx="1828800" cy="411480"/>
          </a:xfrm>
          <a:prstGeom prst="rect">
            <a:avLst/>
          </a:prstGeom>
          <a:noFill/>
          <a:ln/>
        </p:spPr>
        <p:txBody>
          <a:bodyPr wrap="square" lIns="0" tIns="0" rIns="0" bIns="0" rtlCol="0" anchor="ctr"/>
          <a:lstStyle/>
          <a:p>
            <a:pPr algn="ctr" indent="0" marL="0">
              <a:buNone/>
            </a:pPr>
            <a:r>
              <a:rPr lang="en-US" sz="1300" dirty="0">
                <a:solidFill>
                  <a:srgbClr val="FFFFFF"/>
                </a:solidFill>
              </a:rPr>
              <a:t>7 Layers</a:t>
            </a:r>
            <a:endParaRPr lang="en-US" sz="1300" dirty="0"/>
          </a:p>
        </p:txBody>
      </p:sp>
      <p:sp>
        <p:nvSpPr>
          <p:cNvPr id="10" name="Shape 8"/>
          <p:cNvSpPr/>
          <p:nvPr/>
        </p:nvSpPr>
        <p:spPr>
          <a:xfrm>
            <a:off x="2468880" y="2743200"/>
            <a:ext cx="1828800" cy="411480"/>
          </a:xfrm>
          <a:prstGeom prst="rect">
            <a:avLst/>
          </a:prstGeom>
          <a:solidFill>
            <a:srgbClr val="1B3A6B"/>
          </a:solidFill>
          <a:ln w="12700">
            <a:solidFill>
              <a:srgbClr val="1E6FD9"/>
            </a:solidFill>
            <a:prstDash val="solid"/>
          </a:ln>
        </p:spPr>
      </p:sp>
      <p:sp>
        <p:nvSpPr>
          <p:cNvPr id="11" name="Text 9"/>
          <p:cNvSpPr/>
          <p:nvPr/>
        </p:nvSpPr>
        <p:spPr>
          <a:xfrm>
            <a:off x="2468880" y="2743200"/>
            <a:ext cx="1828800" cy="411480"/>
          </a:xfrm>
          <a:prstGeom prst="rect">
            <a:avLst/>
          </a:prstGeom>
          <a:noFill/>
          <a:ln/>
        </p:spPr>
        <p:txBody>
          <a:bodyPr wrap="square" lIns="0" tIns="0" rIns="0" bIns="0" rtlCol="0" anchor="ctr"/>
          <a:lstStyle/>
          <a:p>
            <a:pPr algn="ctr" indent="0" marL="0">
              <a:buNone/>
            </a:pPr>
            <a:r>
              <a:rPr lang="en-US" sz="1300" dirty="0">
                <a:solidFill>
                  <a:srgbClr val="FFFFFF"/>
                </a:solidFill>
              </a:rPr>
              <a:t>Protocols</a:t>
            </a:r>
            <a:endParaRPr lang="en-US" sz="1300" dirty="0"/>
          </a:p>
        </p:txBody>
      </p:sp>
      <p:sp>
        <p:nvSpPr>
          <p:cNvPr id="12" name="Shape 10"/>
          <p:cNvSpPr/>
          <p:nvPr/>
        </p:nvSpPr>
        <p:spPr>
          <a:xfrm>
            <a:off x="4480560" y="2743200"/>
            <a:ext cx="1828800" cy="411480"/>
          </a:xfrm>
          <a:prstGeom prst="rect">
            <a:avLst/>
          </a:prstGeom>
          <a:solidFill>
            <a:srgbClr val="1B3A6B"/>
          </a:solidFill>
          <a:ln w="12700">
            <a:solidFill>
              <a:srgbClr val="1E6FD9"/>
            </a:solidFill>
            <a:prstDash val="solid"/>
          </a:ln>
        </p:spPr>
      </p:sp>
      <p:sp>
        <p:nvSpPr>
          <p:cNvPr id="13" name="Text 11"/>
          <p:cNvSpPr/>
          <p:nvPr/>
        </p:nvSpPr>
        <p:spPr>
          <a:xfrm>
            <a:off x="4480560" y="2743200"/>
            <a:ext cx="1828800" cy="411480"/>
          </a:xfrm>
          <a:prstGeom prst="rect">
            <a:avLst/>
          </a:prstGeom>
          <a:noFill/>
          <a:ln/>
        </p:spPr>
        <p:txBody>
          <a:bodyPr wrap="square" lIns="0" tIns="0" rIns="0" bIns="0" rtlCol="0" anchor="ctr"/>
          <a:lstStyle/>
          <a:p>
            <a:pPr algn="ctr" indent="0" marL="0">
              <a:buNone/>
            </a:pPr>
            <a:r>
              <a:rPr lang="en-US" sz="1300" dirty="0">
                <a:solidFill>
                  <a:srgbClr val="FFFFFF"/>
                </a:solidFill>
              </a:rPr>
              <a:t>Real Examples</a:t>
            </a:r>
            <a:endParaRPr lang="en-US" sz="1300" dirty="0"/>
          </a:p>
        </p:txBody>
      </p:sp>
      <p:sp>
        <p:nvSpPr>
          <p:cNvPr id="14" name="Shape 12"/>
          <p:cNvSpPr/>
          <p:nvPr/>
        </p:nvSpPr>
        <p:spPr>
          <a:xfrm>
            <a:off x="6492240" y="2743200"/>
            <a:ext cx="1828800" cy="411480"/>
          </a:xfrm>
          <a:prstGeom prst="rect">
            <a:avLst/>
          </a:prstGeom>
          <a:solidFill>
            <a:srgbClr val="1B3A6B"/>
          </a:solidFill>
          <a:ln w="12700">
            <a:solidFill>
              <a:srgbClr val="1E6FD9"/>
            </a:solidFill>
            <a:prstDash val="solid"/>
          </a:ln>
        </p:spPr>
      </p:sp>
      <p:sp>
        <p:nvSpPr>
          <p:cNvPr id="15" name="Text 13"/>
          <p:cNvSpPr/>
          <p:nvPr/>
        </p:nvSpPr>
        <p:spPr>
          <a:xfrm>
            <a:off x="6492240" y="2743200"/>
            <a:ext cx="1828800" cy="411480"/>
          </a:xfrm>
          <a:prstGeom prst="rect">
            <a:avLst/>
          </a:prstGeom>
          <a:noFill/>
          <a:ln/>
        </p:spPr>
        <p:txBody>
          <a:bodyPr wrap="square" lIns="0" tIns="0" rIns="0" bIns="0" rtlCol="0" anchor="ctr"/>
          <a:lstStyle/>
          <a:p>
            <a:pPr algn="ctr" indent="0" marL="0">
              <a:buNone/>
            </a:pPr>
            <a:r>
              <a:rPr lang="en-US" sz="1300" dirty="0">
                <a:solidFill>
                  <a:srgbClr val="FFFFFF"/>
                </a:solidFill>
              </a:rPr>
              <a:t>Wireshark</a:t>
            </a:r>
            <a:endParaRPr lang="en-US" sz="1300" dirty="0"/>
          </a:p>
        </p:txBody>
      </p:sp>
      <p:sp>
        <p:nvSpPr>
          <p:cNvPr id="16" name="Shape 14"/>
          <p:cNvSpPr/>
          <p:nvPr/>
        </p:nvSpPr>
        <p:spPr>
          <a:xfrm>
            <a:off x="457200" y="3337560"/>
            <a:ext cx="8229600" cy="777240"/>
          </a:xfrm>
          <a:prstGeom prst="rect">
            <a:avLst/>
          </a:prstGeom>
          <a:solidFill>
            <a:srgbClr val="1B3A6B"/>
          </a:solidFill>
          <a:ln w="12700">
            <a:solidFill>
              <a:srgbClr val="1E6FD9"/>
            </a:solidFill>
            <a:prstDash val="solid"/>
          </a:ln>
        </p:spPr>
      </p:sp>
      <p:sp>
        <p:nvSpPr>
          <p:cNvPr id="17" name="Text 15"/>
          <p:cNvSpPr/>
          <p:nvPr/>
        </p:nvSpPr>
        <p:spPr>
          <a:xfrm>
            <a:off x="457200" y="3337560"/>
            <a:ext cx="8229600" cy="777240"/>
          </a:xfrm>
          <a:prstGeom prst="rect">
            <a:avLst/>
          </a:prstGeom>
          <a:noFill/>
          <a:ln/>
        </p:spPr>
        <p:txBody>
          <a:bodyPr wrap="square" lIns="0" tIns="0" rIns="0" bIns="0" rtlCol="0" anchor="ctr"/>
          <a:lstStyle/>
          <a:p>
            <a:pPr algn="ctr" indent="0" marL="0">
              <a:buNone/>
            </a:pPr>
            <a:r>
              <a:rPr lang="en-US" sz="1400" dirty="0">
                <a:solidFill>
                  <a:srgbClr val="CBD5E1"/>
                </a:solidFill>
              </a:rPr>
              <a:t>Mnemonic: </a:t>
            </a:r>
            <a:pPr algn="ctr" indent="0" marL="0">
              <a:buNone/>
            </a:pPr>
            <a:r>
              <a:rPr lang="en-US" sz="1400" b="1" dirty="0">
                <a:solidFill>
                  <a:srgbClr val="F97316"/>
                </a:solidFill>
              </a:rPr>
              <a:t>All People Seem To Need Data Processing</a:t>
            </a:r>
            <a:pPr algn="ctr" indent="0" marL="0">
              <a:buNone/>
            </a:pPr>
            <a:r>
              <a:rPr lang="en-US" sz="1300" dirty="0">
                <a:solidFill>
                  <a:srgbClr val="CBD5E1"/>
                </a:solidFill>
              </a:rPr>
              <a:t>   (Layer 7 down to Layer 1)</a:t>
            </a:r>
            <a:endParaRPr lang="en-US" sz="1400" dirty="0"/>
          </a:p>
        </p:txBody>
      </p:sp>
      <p:sp>
        <p:nvSpPr>
          <p:cNvPr id="18" name="Text 16"/>
          <p:cNvSpPr/>
          <p:nvPr/>
        </p:nvSpPr>
        <p:spPr>
          <a:xfrm>
            <a:off x="457200" y="4251960"/>
            <a:ext cx="8229600" cy="365760"/>
          </a:xfrm>
          <a:prstGeom prst="rect">
            <a:avLst/>
          </a:prstGeom>
          <a:noFill/>
          <a:ln/>
        </p:spPr>
        <p:txBody>
          <a:bodyPr wrap="square" rtlCol="0" anchor="ctr"/>
          <a:lstStyle/>
          <a:p>
            <a:pPr algn="ctr" indent="0" marL="0">
              <a:buNone/>
            </a:pPr>
            <a:r>
              <a:rPr lang="en-US" sz="1300" i="1" dirty="0">
                <a:solidFill>
                  <a:srgbClr val="0D9488"/>
                </a:solidFill>
              </a:rPr>
              <a:t>See every OSI layer LIVE using Wireshark!</a:t>
            </a:r>
            <a:endParaRPr lang="en-US" sz="13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4F7FB"/>
        </a:solidFill>
      </p:bgPr>
    </p:bg>
    <p:spTree>
      <p:nvGrpSpPr>
        <p:cNvPr id="1" name=""/>
        <p:cNvGrpSpPr/>
        <p:nvPr/>
      </p:nvGrpSpPr>
      <p:grpSpPr>
        <a:xfrm>
          <a:off x="0" y="0"/>
          <a:ext cx="0" cy="0"/>
          <a:chOff x="0" y="0"/>
          <a:chExt cx="0" cy="0"/>
        </a:xfrm>
      </p:grpSpPr>
      <p:sp>
        <p:nvSpPr>
          <p:cNvPr id="2" name="Shape 0"/>
          <p:cNvSpPr/>
          <p:nvPr/>
        </p:nvSpPr>
        <p:spPr>
          <a:xfrm>
            <a:off x="0" y="0"/>
            <a:ext cx="9144000" cy="530352"/>
          </a:xfrm>
          <a:prstGeom prst="rect">
            <a:avLst/>
          </a:prstGeom>
          <a:solidFill>
            <a:srgbClr val="1B3A6B"/>
          </a:solidFill>
          <a:ln w="12700">
            <a:solidFill>
              <a:srgbClr val="1B3A6B"/>
            </a:solidFill>
            <a:prstDash val="solid"/>
          </a:ln>
        </p:spPr>
      </p:sp>
      <p:sp>
        <p:nvSpPr>
          <p:cNvPr id="3" name="Text 1"/>
          <p:cNvSpPr/>
          <p:nvPr/>
        </p:nvSpPr>
        <p:spPr>
          <a:xfrm>
            <a:off x="320040" y="0"/>
            <a:ext cx="8503920" cy="530352"/>
          </a:xfrm>
          <a:prstGeom prst="rect">
            <a:avLst/>
          </a:prstGeom>
          <a:noFill/>
          <a:ln/>
        </p:spPr>
        <p:txBody>
          <a:bodyPr wrap="square" lIns="0" tIns="0" rIns="0" bIns="0" rtlCol="0" anchor="ctr"/>
          <a:lstStyle/>
          <a:p>
            <a:pPr indent="0" marL="0">
              <a:buNone/>
            </a:pPr>
            <a:r>
              <a:rPr lang="en-US" sz="2100" b="1" dirty="0">
                <a:solidFill>
                  <a:srgbClr val="FFFFFF"/>
                </a:solidFill>
              </a:rPr>
              <a:t>OSI Model — Why Should You Learn This?</a:t>
            </a:r>
            <a:endParaRPr lang="en-US" sz="2100" dirty="0"/>
          </a:p>
        </p:txBody>
      </p:sp>
      <p:sp>
        <p:nvSpPr>
          <p:cNvPr id="4" name="Shape 2"/>
          <p:cNvSpPr/>
          <p:nvPr/>
        </p:nvSpPr>
        <p:spPr>
          <a:xfrm>
            <a:off x="228600" y="658368"/>
            <a:ext cx="2788920" cy="4041648"/>
          </a:xfrm>
          <a:prstGeom prst="rect">
            <a:avLst/>
          </a:prstGeom>
          <a:solidFill>
            <a:srgbClr val="FFFFFF"/>
          </a:solidFill>
          <a:ln w="12700">
            <a:solidFill>
              <a:srgbClr val="D1D9E6"/>
            </a:solidFill>
            <a:prstDash val="solid"/>
          </a:ln>
          <a:effectLst>
            <a:outerShdw sx="100000" sy="100000" kx="0" ky="0" algn="bl" rotWithShape="0" blurRad="88900" dist="25400" dir="8100000">
              <a:srgbClr val="000000">
                <a:alpha val="9000"/>
              </a:srgbClr>
            </a:outerShdw>
          </a:effectLst>
        </p:spPr>
      </p:sp>
      <p:sp>
        <p:nvSpPr>
          <p:cNvPr id="5" name="Shape 3"/>
          <p:cNvSpPr/>
          <p:nvPr/>
        </p:nvSpPr>
        <p:spPr>
          <a:xfrm>
            <a:off x="228600" y="658368"/>
            <a:ext cx="2788920" cy="64008"/>
          </a:xfrm>
          <a:prstGeom prst="rect">
            <a:avLst/>
          </a:prstGeom>
          <a:solidFill>
            <a:srgbClr val="E74C3C"/>
          </a:solidFill>
          <a:ln w="12700">
            <a:solidFill>
              <a:srgbClr val="E74C3C"/>
            </a:solidFill>
            <a:prstDash val="solid"/>
          </a:ln>
        </p:spPr>
      </p:sp>
      <p:sp>
        <p:nvSpPr>
          <p:cNvPr id="6" name="Text 4"/>
          <p:cNvSpPr/>
          <p:nvPr/>
        </p:nvSpPr>
        <p:spPr>
          <a:xfrm>
            <a:off x="228600" y="749808"/>
            <a:ext cx="2788920" cy="594360"/>
          </a:xfrm>
          <a:prstGeom prst="rect">
            <a:avLst/>
          </a:prstGeom>
          <a:noFill/>
          <a:ln/>
        </p:spPr>
        <p:txBody>
          <a:bodyPr wrap="square" rtlCol="0" anchor="ctr"/>
          <a:lstStyle/>
          <a:p>
            <a:pPr algn="ctr" indent="0" marL="0">
              <a:buNone/>
            </a:pPr>
            <a:r>
              <a:rPr lang="en-US" sz="3000" dirty="0">
                <a:solidFill>
                  <a:srgbClr val="000000"/>
                </a:solidFill>
              </a:rPr>
              <a:t>🌐</a:t>
            </a:r>
            <a:endParaRPr lang="en-US" sz="3000" dirty="0"/>
          </a:p>
        </p:txBody>
      </p:sp>
      <p:sp>
        <p:nvSpPr>
          <p:cNvPr id="7" name="Text 5"/>
          <p:cNvSpPr/>
          <p:nvPr/>
        </p:nvSpPr>
        <p:spPr>
          <a:xfrm>
            <a:off x="338328" y="1371600"/>
            <a:ext cx="2578608" cy="384048"/>
          </a:xfrm>
          <a:prstGeom prst="rect">
            <a:avLst/>
          </a:prstGeom>
          <a:noFill/>
          <a:ln/>
        </p:spPr>
        <p:txBody>
          <a:bodyPr wrap="square" rtlCol="0" anchor="ctr"/>
          <a:lstStyle/>
          <a:p>
            <a:pPr indent="0" marL="0">
              <a:buNone/>
            </a:pPr>
            <a:r>
              <a:rPr lang="en-US" sz="1400" b="1" dirty="0">
                <a:solidFill>
                  <a:srgbClr val="1B3A6B"/>
                </a:solidFill>
              </a:rPr>
              <a:t>A Universal Language</a:t>
            </a:r>
            <a:endParaRPr lang="en-US" sz="1400" dirty="0"/>
          </a:p>
        </p:txBody>
      </p:sp>
      <p:sp>
        <p:nvSpPr>
          <p:cNvPr id="8" name="Text 6"/>
          <p:cNvSpPr/>
          <p:nvPr/>
        </p:nvSpPr>
        <p:spPr>
          <a:xfrm>
            <a:off x="338328" y="1755648"/>
            <a:ext cx="2578608" cy="2834640"/>
          </a:xfrm>
          <a:prstGeom prst="rect">
            <a:avLst/>
          </a:prstGeom>
          <a:noFill/>
          <a:ln/>
        </p:spPr>
        <p:txBody>
          <a:bodyPr wrap="square" rtlCol="0" anchor="ctr"/>
          <a:lstStyle/>
          <a:p>
            <a:pPr indent="0" marL="0">
              <a:buNone/>
            </a:pPr>
            <a:r>
              <a:rPr lang="en-US" sz="1250" dirty="0">
                <a:solidFill>
                  <a:srgbClr val="3E5070"/>
                </a:solidFill>
                <a:latin typeface="Calibri" pitchFamily="34" charset="0"/>
                <a:ea typeface="Calibri" pitchFamily="34" charset="-122"/>
                <a:cs typeface="Calibri" pitchFamily="34" charset="-120"/>
              </a:rPr>
              <a:t>IT professionals worldwide use the OSI model as a shared language. When someone says 'Layer 3 problem' — every engineer immediately knows what it means. Switch issue? Layer 2. IP not routing? Layer 3. This common framework works across companies, countries, and technologies.</a:t>
            </a:r>
            <a:endParaRPr lang="en-US" sz="1250" dirty="0"/>
          </a:p>
        </p:txBody>
      </p:sp>
      <p:sp>
        <p:nvSpPr>
          <p:cNvPr id="9" name="Shape 7"/>
          <p:cNvSpPr/>
          <p:nvPr/>
        </p:nvSpPr>
        <p:spPr>
          <a:xfrm>
            <a:off x="3200400" y="658368"/>
            <a:ext cx="2788920" cy="4041648"/>
          </a:xfrm>
          <a:prstGeom prst="rect">
            <a:avLst/>
          </a:prstGeom>
          <a:solidFill>
            <a:srgbClr val="FFFFFF"/>
          </a:solidFill>
          <a:ln w="12700">
            <a:solidFill>
              <a:srgbClr val="D1D9E6"/>
            </a:solidFill>
            <a:prstDash val="solid"/>
          </a:ln>
          <a:effectLst>
            <a:outerShdw sx="100000" sy="100000" kx="0" ky="0" algn="bl" rotWithShape="0" blurRad="88900" dist="25400" dir="8100000">
              <a:srgbClr val="000000">
                <a:alpha val="9000"/>
              </a:srgbClr>
            </a:outerShdw>
          </a:effectLst>
        </p:spPr>
      </p:sp>
      <p:sp>
        <p:nvSpPr>
          <p:cNvPr id="10" name="Shape 8"/>
          <p:cNvSpPr/>
          <p:nvPr/>
        </p:nvSpPr>
        <p:spPr>
          <a:xfrm>
            <a:off x="3200400" y="658368"/>
            <a:ext cx="2788920" cy="64008"/>
          </a:xfrm>
          <a:prstGeom prst="rect">
            <a:avLst/>
          </a:prstGeom>
          <a:solidFill>
            <a:srgbClr val="E67E22"/>
          </a:solidFill>
          <a:ln w="12700">
            <a:solidFill>
              <a:srgbClr val="E67E22"/>
            </a:solidFill>
            <a:prstDash val="solid"/>
          </a:ln>
        </p:spPr>
      </p:sp>
      <p:sp>
        <p:nvSpPr>
          <p:cNvPr id="11" name="Text 9"/>
          <p:cNvSpPr/>
          <p:nvPr/>
        </p:nvSpPr>
        <p:spPr>
          <a:xfrm>
            <a:off x="3200400" y="749808"/>
            <a:ext cx="2788920" cy="594360"/>
          </a:xfrm>
          <a:prstGeom prst="rect">
            <a:avLst/>
          </a:prstGeom>
          <a:noFill/>
          <a:ln/>
        </p:spPr>
        <p:txBody>
          <a:bodyPr wrap="square" rtlCol="0" anchor="ctr"/>
          <a:lstStyle/>
          <a:p>
            <a:pPr algn="ctr" indent="0" marL="0">
              <a:buNone/>
            </a:pPr>
            <a:r>
              <a:rPr lang="en-US" sz="3000" dirty="0">
                <a:solidFill>
                  <a:srgbClr val="000000"/>
                </a:solidFill>
              </a:rPr>
              <a:t>🔍</a:t>
            </a:r>
            <a:endParaRPr lang="en-US" sz="3000" dirty="0"/>
          </a:p>
        </p:txBody>
      </p:sp>
      <p:sp>
        <p:nvSpPr>
          <p:cNvPr id="12" name="Text 10"/>
          <p:cNvSpPr/>
          <p:nvPr/>
        </p:nvSpPr>
        <p:spPr>
          <a:xfrm>
            <a:off x="3310128" y="1371600"/>
            <a:ext cx="2578608" cy="384048"/>
          </a:xfrm>
          <a:prstGeom prst="rect">
            <a:avLst/>
          </a:prstGeom>
          <a:noFill/>
          <a:ln/>
        </p:spPr>
        <p:txBody>
          <a:bodyPr wrap="square" rtlCol="0" anchor="ctr"/>
          <a:lstStyle/>
          <a:p>
            <a:pPr indent="0" marL="0">
              <a:buNone/>
            </a:pPr>
            <a:r>
              <a:rPr lang="en-US" sz="1400" b="1" dirty="0">
                <a:solidFill>
                  <a:srgbClr val="1B3A6B"/>
                </a:solidFill>
              </a:rPr>
              <a:t>A Troubleshooting Framework</a:t>
            </a:r>
            <a:endParaRPr lang="en-US" sz="1400" dirty="0"/>
          </a:p>
        </p:txBody>
      </p:sp>
      <p:sp>
        <p:nvSpPr>
          <p:cNvPr id="13" name="Text 11"/>
          <p:cNvSpPr/>
          <p:nvPr/>
        </p:nvSpPr>
        <p:spPr>
          <a:xfrm>
            <a:off x="3310128" y="1755648"/>
            <a:ext cx="2578608" cy="2834640"/>
          </a:xfrm>
          <a:prstGeom prst="rect">
            <a:avLst/>
          </a:prstGeom>
          <a:noFill/>
          <a:ln/>
        </p:spPr>
        <p:txBody>
          <a:bodyPr wrap="square" rtlCol="0" anchor="ctr"/>
          <a:lstStyle/>
          <a:p>
            <a:pPr indent="0" marL="0">
              <a:buNone/>
            </a:pPr>
            <a:r>
              <a:rPr lang="en-US" sz="1250" dirty="0">
                <a:solidFill>
                  <a:srgbClr val="3E5070"/>
                </a:solidFill>
                <a:latin typeface="Calibri" pitchFamily="34" charset="0"/>
                <a:ea typeface="Calibri" pitchFamily="34" charset="-122"/>
                <a:cs typeface="Calibri" pitchFamily="34" charset="-120"/>
              </a:rPr>
              <a:t>When your network breaks, you don't randomly restart things. Start at Layer 1 — is the cable plugged in? Is the signal strong? Work your way up layer by layer until you find where the problem is. This is how professionals debug networks systematically.</a:t>
            </a:r>
            <a:endParaRPr lang="en-US" sz="1250" dirty="0"/>
          </a:p>
        </p:txBody>
      </p:sp>
      <p:sp>
        <p:nvSpPr>
          <p:cNvPr id="14" name="Shape 12"/>
          <p:cNvSpPr/>
          <p:nvPr/>
        </p:nvSpPr>
        <p:spPr>
          <a:xfrm>
            <a:off x="6172200" y="658368"/>
            <a:ext cx="2788920" cy="4041648"/>
          </a:xfrm>
          <a:prstGeom prst="rect">
            <a:avLst/>
          </a:prstGeom>
          <a:solidFill>
            <a:srgbClr val="FFFFFF"/>
          </a:solidFill>
          <a:ln w="12700">
            <a:solidFill>
              <a:srgbClr val="D1D9E6"/>
            </a:solidFill>
            <a:prstDash val="solid"/>
          </a:ln>
          <a:effectLst>
            <a:outerShdw sx="100000" sy="100000" kx="0" ky="0" algn="bl" rotWithShape="0" blurRad="88900" dist="25400" dir="8100000">
              <a:srgbClr val="000000">
                <a:alpha val="9000"/>
              </a:srgbClr>
            </a:outerShdw>
          </a:effectLst>
        </p:spPr>
      </p:sp>
      <p:sp>
        <p:nvSpPr>
          <p:cNvPr id="15" name="Shape 13"/>
          <p:cNvSpPr/>
          <p:nvPr/>
        </p:nvSpPr>
        <p:spPr>
          <a:xfrm>
            <a:off x="6172200" y="658368"/>
            <a:ext cx="2788920" cy="64008"/>
          </a:xfrm>
          <a:prstGeom prst="rect">
            <a:avLst/>
          </a:prstGeom>
          <a:solidFill>
            <a:srgbClr val="F1C40F"/>
          </a:solidFill>
          <a:ln w="12700">
            <a:solidFill>
              <a:srgbClr val="F1C40F"/>
            </a:solidFill>
            <a:prstDash val="solid"/>
          </a:ln>
        </p:spPr>
      </p:sp>
      <p:sp>
        <p:nvSpPr>
          <p:cNvPr id="16" name="Text 14"/>
          <p:cNvSpPr/>
          <p:nvPr/>
        </p:nvSpPr>
        <p:spPr>
          <a:xfrm>
            <a:off x="6172200" y="749808"/>
            <a:ext cx="2788920" cy="594360"/>
          </a:xfrm>
          <a:prstGeom prst="rect">
            <a:avLst/>
          </a:prstGeom>
          <a:noFill/>
          <a:ln/>
        </p:spPr>
        <p:txBody>
          <a:bodyPr wrap="square" rtlCol="0" anchor="ctr"/>
          <a:lstStyle/>
          <a:p>
            <a:pPr algn="ctr" indent="0" marL="0">
              <a:buNone/>
            </a:pPr>
            <a:r>
              <a:rPr lang="en-US" sz="3000" dirty="0">
                <a:solidFill>
                  <a:srgbClr val="000000"/>
                </a:solidFill>
              </a:rPr>
              <a:t>📡</a:t>
            </a:r>
            <a:endParaRPr lang="en-US" sz="3000" dirty="0"/>
          </a:p>
        </p:txBody>
      </p:sp>
      <p:sp>
        <p:nvSpPr>
          <p:cNvPr id="17" name="Text 15"/>
          <p:cNvSpPr/>
          <p:nvPr/>
        </p:nvSpPr>
        <p:spPr>
          <a:xfrm>
            <a:off x="6281928" y="1371600"/>
            <a:ext cx="2578608" cy="384048"/>
          </a:xfrm>
          <a:prstGeom prst="rect">
            <a:avLst/>
          </a:prstGeom>
          <a:noFill/>
          <a:ln/>
        </p:spPr>
        <p:txBody>
          <a:bodyPr wrap="square" rtlCol="0" anchor="ctr"/>
          <a:lstStyle/>
          <a:p>
            <a:pPr indent="0" marL="0">
              <a:buNone/>
            </a:pPr>
            <a:r>
              <a:rPr lang="en-US" sz="1400" b="1" dirty="0">
                <a:solidFill>
                  <a:srgbClr val="1B3A6B"/>
                </a:solidFill>
              </a:rPr>
              <a:t>Protocol Organization</a:t>
            </a:r>
            <a:endParaRPr lang="en-US" sz="1400" dirty="0"/>
          </a:p>
        </p:txBody>
      </p:sp>
      <p:sp>
        <p:nvSpPr>
          <p:cNvPr id="18" name="Text 16"/>
          <p:cNvSpPr/>
          <p:nvPr/>
        </p:nvSpPr>
        <p:spPr>
          <a:xfrm>
            <a:off x="6281928" y="1755648"/>
            <a:ext cx="2578608" cy="2834640"/>
          </a:xfrm>
          <a:prstGeom prst="rect">
            <a:avLst/>
          </a:prstGeom>
          <a:noFill/>
          <a:ln/>
        </p:spPr>
        <p:txBody>
          <a:bodyPr wrap="square" rtlCol="0" anchor="ctr"/>
          <a:lstStyle/>
          <a:p>
            <a:pPr indent="0" marL="0">
              <a:buNone/>
            </a:pPr>
            <a:r>
              <a:rPr lang="en-US" sz="1250" dirty="0">
                <a:solidFill>
                  <a:srgbClr val="3E5070"/>
                </a:solidFill>
                <a:latin typeface="Calibri" pitchFamily="34" charset="0"/>
                <a:ea typeface="Calibri" pitchFamily="34" charset="-122"/>
                <a:cs typeface="Calibri" pitchFamily="34" charset="-120"/>
              </a:rPr>
              <a:t>Every protocol maps to a specific OSI layer. HTTP = Layer 7, TLS = Layer 6, TCP = Layer 4, IP = Layer 3, Ethernet = Layer 2, Cables = Layer 1. Once you understand this mapping, every networking concept starts clicking into place.</a:t>
            </a:r>
            <a:endParaRPr lang="en-US" sz="1250" dirty="0"/>
          </a:p>
        </p:txBody>
      </p:sp>
      <p:sp>
        <p:nvSpPr>
          <p:cNvPr id="19" name="Shape 17"/>
          <p:cNvSpPr/>
          <p:nvPr/>
        </p:nvSpPr>
        <p:spPr>
          <a:xfrm>
            <a:off x="0" y="4846320"/>
            <a:ext cx="9144000" cy="297180"/>
          </a:xfrm>
          <a:prstGeom prst="rect">
            <a:avLst/>
          </a:prstGeom>
          <a:solidFill>
            <a:srgbClr val="1B3A6B"/>
          </a:solidFill>
          <a:ln w="12700">
            <a:solidFill>
              <a:srgbClr val="1B3A6B"/>
            </a:solidFill>
            <a:prstDash val="solid"/>
          </a:ln>
        </p:spPr>
      </p:sp>
      <p:sp>
        <p:nvSpPr>
          <p:cNvPr id="20" name="Text 18"/>
          <p:cNvSpPr/>
          <p:nvPr/>
        </p:nvSpPr>
        <p:spPr>
          <a:xfrm>
            <a:off x="0" y="4846320"/>
            <a:ext cx="9144000" cy="297180"/>
          </a:xfrm>
          <a:prstGeom prst="rect">
            <a:avLst/>
          </a:prstGeom>
          <a:noFill/>
          <a:ln/>
        </p:spPr>
        <p:txBody>
          <a:bodyPr wrap="square" lIns="0" tIns="0" rIns="0" bIns="0" rtlCol="0" anchor="ctr"/>
          <a:lstStyle/>
          <a:p>
            <a:pPr algn="ctr" indent="0" marL="0">
              <a:buNone/>
            </a:pPr>
            <a:r>
              <a:rPr lang="en-US" sz="1100" dirty="0">
                <a:solidFill>
                  <a:srgbClr val="CBD5E1"/>
                </a:solidFill>
              </a:rPr>
              <a:t>OSI = Open Systems Interconnection | Developed by ISO in 1984</a:t>
            </a:r>
            <a:endParaRPr lang="en-US" sz="11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0D1B2A"/>
        </a:solidFill>
      </p:bgPr>
    </p:bg>
    <p:spTree>
      <p:nvGrpSpPr>
        <p:cNvPr id="1" name=""/>
        <p:cNvGrpSpPr/>
        <p:nvPr/>
      </p:nvGrpSpPr>
      <p:grpSpPr>
        <a:xfrm>
          <a:off x="0" y="0"/>
          <a:ext cx="0" cy="0"/>
          <a:chOff x="0" y="0"/>
          <a:chExt cx="0" cy="0"/>
        </a:xfrm>
      </p:grpSpPr>
      <p:sp>
        <p:nvSpPr>
          <p:cNvPr id="2" name="Shape 0"/>
          <p:cNvSpPr/>
          <p:nvPr/>
        </p:nvSpPr>
        <p:spPr>
          <a:xfrm>
            <a:off x="0" y="0"/>
            <a:ext cx="9144000" cy="530352"/>
          </a:xfrm>
          <a:prstGeom prst="rect">
            <a:avLst/>
          </a:prstGeom>
          <a:solidFill>
            <a:srgbClr val="1B3A6B"/>
          </a:solidFill>
          <a:ln w="12700">
            <a:solidFill>
              <a:srgbClr val="1B3A6B"/>
            </a:solidFill>
            <a:prstDash val="solid"/>
          </a:ln>
        </p:spPr>
      </p:sp>
      <p:sp>
        <p:nvSpPr>
          <p:cNvPr id="3" name="Text 1"/>
          <p:cNvSpPr/>
          <p:nvPr/>
        </p:nvSpPr>
        <p:spPr>
          <a:xfrm>
            <a:off x="320040" y="0"/>
            <a:ext cx="6400800" cy="530352"/>
          </a:xfrm>
          <a:prstGeom prst="rect">
            <a:avLst/>
          </a:prstGeom>
          <a:noFill/>
          <a:ln/>
        </p:spPr>
        <p:txBody>
          <a:bodyPr wrap="square" lIns="0" tIns="0" rIns="0" bIns="0" rtlCol="0" anchor="ctr"/>
          <a:lstStyle/>
          <a:p>
            <a:pPr indent="0" marL="0">
              <a:buNone/>
            </a:pPr>
            <a:r>
              <a:rPr lang="en-US" sz="2100" b="1" dirty="0">
                <a:solidFill>
                  <a:srgbClr val="FFFFFF"/>
                </a:solidFill>
              </a:rPr>
              <a:t>7 Layers at a Glance</a:t>
            </a:r>
            <a:endParaRPr lang="en-US" sz="2100" dirty="0"/>
          </a:p>
        </p:txBody>
      </p:sp>
      <p:sp>
        <p:nvSpPr>
          <p:cNvPr id="4" name="Text 2"/>
          <p:cNvSpPr/>
          <p:nvPr/>
        </p:nvSpPr>
        <p:spPr>
          <a:xfrm>
            <a:off x="6766560" y="0"/>
            <a:ext cx="2194560" cy="530352"/>
          </a:xfrm>
          <a:prstGeom prst="rect">
            <a:avLst/>
          </a:prstGeom>
          <a:noFill/>
          <a:ln/>
        </p:spPr>
        <p:txBody>
          <a:bodyPr wrap="square" lIns="0" tIns="0" rIns="0" bIns="0" rtlCol="0" anchor="ctr"/>
          <a:lstStyle/>
          <a:p>
            <a:pPr algn="r" indent="0" marL="0">
              <a:buNone/>
            </a:pPr>
            <a:r>
              <a:rPr lang="en-US" sz="1200" i="1" dirty="0">
                <a:solidFill>
                  <a:srgbClr val="CBD5E1"/>
                </a:solidFill>
              </a:rPr>
              <a:t>All People Seem To Need Data Processing</a:t>
            </a:r>
            <a:endParaRPr lang="en-US" sz="1200" dirty="0"/>
          </a:p>
        </p:txBody>
      </p:sp>
      <p:sp>
        <p:nvSpPr>
          <p:cNvPr id="5" name="Shape 3"/>
          <p:cNvSpPr/>
          <p:nvPr/>
        </p:nvSpPr>
        <p:spPr>
          <a:xfrm>
            <a:off x="164592" y="594360"/>
            <a:ext cx="5303520" cy="521208"/>
          </a:xfrm>
          <a:prstGeom prst="rect">
            <a:avLst/>
          </a:prstGeom>
          <a:solidFill>
            <a:srgbClr val="E74C3C"/>
          </a:solidFill>
          <a:ln w="12700">
            <a:solidFill>
              <a:srgbClr val="E74C3C"/>
            </a:solidFill>
            <a:prstDash val="solid"/>
          </a:ln>
        </p:spPr>
      </p:sp>
      <p:sp>
        <p:nvSpPr>
          <p:cNvPr id="6" name="Text 4"/>
          <p:cNvSpPr/>
          <p:nvPr/>
        </p:nvSpPr>
        <p:spPr>
          <a:xfrm>
            <a:off x="164592" y="594360"/>
            <a:ext cx="475488" cy="521208"/>
          </a:xfrm>
          <a:prstGeom prst="rect">
            <a:avLst/>
          </a:prstGeom>
          <a:noFill/>
          <a:ln/>
        </p:spPr>
        <p:txBody>
          <a:bodyPr wrap="square" lIns="0" tIns="0" rIns="0" bIns="0" rtlCol="0" anchor="ctr"/>
          <a:lstStyle/>
          <a:p>
            <a:pPr algn="ctr" indent="0" marL="0">
              <a:buNone/>
            </a:pPr>
            <a:r>
              <a:rPr lang="en-US" sz="1600" b="1" dirty="0">
                <a:solidFill>
                  <a:srgbClr val="FFFFFF"/>
                </a:solidFill>
              </a:rPr>
              <a:t>7</a:t>
            </a:r>
            <a:endParaRPr lang="en-US" sz="1600" dirty="0"/>
          </a:p>
        </p:txBody>
      </p:sp>
      <p:sp>
        <p:nvSpPr>
          <p:cNvPr id="7" name="Shape 5"/>
          <p:cNvSpPr/>
          <p:nvPr/>
        </p:nvSpPr>
        <p:spPr>
          <a:xfrm>
            <a:off x="621792" y="640080"/>
            <a:ext cx="18288" cy="429768"/>
          </a:xfrm>
          <a:prstGeom prst="rect">
            <a:avLst/>
          </a:prstGeom>
          <a:solidFill>
            <a:srgbClr val="FFFFFF">
              <a:alpha val="55000"/>
            </a:srgbClr>
          </a:solidFill>
          <a:ln w="12700">
            <a:solidFill>
              <a:srgbClr val="FFFFFF">
                <a:alpha val="55000"/>
              </a:srgbClr>
            </a:solidFill>
            <a:prstDash val="solid"/>
          </a:ln>
        </p:spPr>
      </p:sp>
      <p:sp>
        <p:nvSpPr>
          <p:cNvPr id="8" name="Text 6"/>
          <p:cNvSpPr/>
          <p:nvPr/>
        </p:nvSpPr>
        <p:spPr>
          <a:xfrm>
            <a:off x="676656" y="594360"/>
            <a:ext cx="2103120" cy="521208"/>
          </a:xfrm>
          <a:prstGeom prst="rect">
            <a:avLst/>
          </a:prstGeom>
          <a:noFill/>
          <a:ln/>
        </p:spPr>
        <p:txBody>
          <a:bodyPr wrap="square" lIns="0" tIns="0" rIns="0" bIns="0" rtlCol="0" anchor="ctr"/>
          <a:lstStyle/>
          <a:p>
            <a:pPr indent="0" marL="0">
              <a:buNone/>
            </a:pPr>
            <a:r>
              <a:rPr lang="en-US" sz="1400" b="1" dirty="0">
                <a:solidFill>
                  <a:srgbClr val="FFFFFF"/>
                </a:solidFill>
              </a:rPr>
              <a:t>Application</a:t>
            </a:r>
            <a:endParaRPr lang="en-US" sz="1400" dirty="0"/>
          </a:p>
        </p:txBody>
      </p:sp>
      <p:sp>
        <p:nvSpPr>
          <p:cNvPr id="9" name="Text 7"/>
          <p:cNvSpPr/>
          <p:nvPr/>
        </p:nvSpPr>
        <p:spPr>
          <a:xfrm>
            <a:off x="2834640" y="594360"/>
            <a:ext cx="2468880" cy="521208"/>
          </a:xfrm>
          <a:prstGeom prst="rect">
            <a:avLst/>
          </a:prstGeom>
          <a:noFill/>
          <a:ln/>
        </p:spPr>
        <p:txBody>
          <a:bodyPr wrap="square" lIns="0" tIns="0" rIns="0" bIns="0" rtlCol="0" anchor="ctr"/>
          <a:lstStyle/>
          <a:p>
            <a:pPr indent="0" marL="0">
              <a:buNone/>
            </a:pPr>
            <a:r>
              <a:rPr lang="en-US" sz="1100" dirty="0">
                <a:solidFill>
                  <a:srgbClr val="FFFFFF"/>
                </a:solidFill>
              </a:rPr>
              <a:t>HTTP, FTP, DNS, SMTP</a:t>
            </a:r>
            <a:endParaRPr lang="en-US" sz="1100" dirty="0"/>
          </a:p>
        </p:txBody>
      </p:sp>
      <p:sp>
        <p:nvSpPr>
          <p:cNvPr id="10" name="Text 8"/>
          <p:cNvSpPr/>
          <p:nvPr/>
        </p:nvSpPr>
        <p:spPr>
          <a:xfrm>
            <a:off x="5468112" y="594360"/>
            <a:ext cx="731520" cy="521208"/>
          </a:xfrm>
          <a:prstGeom prst="rect">
            <a:avLst/>
          </a:prstGeom>
          <a:noFill/>
          <a:ln/>
        </p:spPr>
        <p:txBody>
          <a:bodyPr wrap="square" lIns="0" tIns="0" rIns="0" bIns="0" rtlCol="0" anchor="ctr"/>
          <a:lstStyle/>
          <a:p>
            <a:pPr algn="r" indent="0" marL="0">
              <a:buNone/>
            </a:pPr>
            <a:r>
              <a:rPr lang="en-US" sz="1100" i="1" dirty="0">
                <a:solidFill>
                  <a:srgbClr val="FFFFFF"/>
                </a:solidFill>
              </a:rPr>
              <a:t>All</a:t>
            </a:r>
            <a:endParaRPr lang="en-US" sz="1100" dirty="0"/>
          </a:p>
        </p:txBody>
      </p:sp>
      <p:sp>
        <p:nvSpPr>
          <p:cNvPr id="11" name="Shape 9"/>
          <p:cNvSpPr/>
          <p:nvPr/>
        </p:nvSpPr>
        <p:spPr>
          <a:xfrm>
            <a:off x="6263640" y="667512"/>
            <a:ext cx="2651760" cy="365760"/>
          </a:xfrm>
          <a:prstGeom prst="rect">
            <a:avLst/>
          </a:prstGeom>
          <a:solidFill>
            <a:srgbClr val="1B3A6B"/>
          </a:solidFill>
          <a:ln w="12700">
            <a:solidFill>
              <a:srgbClr val="E74C3C"/>
            </a:solidFill>
            <a:prstDash val="solid"/>
          </a:ln>
        </p:spPr>
      </p:sp>
      <p:sp>
        <p:nvSpPr>
          <p:cNvPr id="12" name="Text 10"/>
          <p:cNvSpPr/>
          <p:nvPr/>
        </p:nvSpPr>
        <p:spPr>
          <a:xfrm>
            <a:off x="6263640" y="667512"/>
            <a:ext cx="2651760" cy="365760"/>
          </a:xfrm>
          <a:prstGeom prst="rect">
            <a:avLst/>
          </a:prstGeom>
          <a:noFill/>
          <a:ln/>
        </p:spPr>
        <p:txBody>
          <a:bodyPr wrap="square" lIns="0" tIns="0" rIns="0" bIns="0" rtlCol="0" anchor="ctr"/>
          <a:lstStyle/>
          <a:p>
            <a:pPr algn="ctr" indent="0" marL="0">
              <a:buNone/>
            </a:pPr>
            <a:r>
              <a:rPr lang="en-US" sz="1100" dirty="0">
                <a:solidFill>
                  <a:srgbClr val="FFFFFF"/>
                </a:solidFill>
              </a:rPr>
              <a:t>L7 Firewall</a:t>
            </a:r>
            <a:endParaRPr lang="en-US" sz="1100" dirty="0"/>
          </a:p>
        </p:txBody>
      </p:sp>
      <p:sp>
        <p:nvSpPr>
          <p:cNvPr id="13" name="Shape 11"/>
          <p:cNvSpPr/>
          <p:nvPr/>
        </p:nvSpPr>
        <p:spPr>
          <a:xfrm>
            <a:off x="164592" y="1207008"/>
            <a:ext cx="5303520" cy="521208"/>
          </a:xfrm>
          <a:prstGeom prst="rect">
            <a:avLst/>
          </a:prstGeom>
          <a:solidFill>
            <a:srgbClr val="E67E22"/>
          </a:solidFill>
          <a:ln w="12700">
            <a:solidFill>
              <a:srgbClr val="E67E22"/>
            </a:solidFill>
            <a:prstDash val="solid"/>
          </a:ln>
        </p:spPr>
      </p:sp>
      <p:sp>
        <p:nvSpPr>
          <p:cNvPr id="14" name="Text 12"/>
          <p:cNvSpPr/>
          <p:nvPr/>
        </p:nvSpPr>
        <p:spPr>
          <a:xfrm>
            <a:off x="164592" y="1207008"/>
            <a:ext cx="475488" cy="521208"/>
          </a:xfrm>
          <a:prstGeom prst="rect">
            <a:avLst/>
          </a:prstGeom>
          <a:noFill/>
          <a:ln/>
        </p:spPr>
        <p:txBody>
          <a:bodyPr wrap="square" lIns="0" tIns="0" rIns="0" bIns="0" rtlCol="0" anchor="ctr"/>
          <a:lstStyle/>
          <a:p>
            <a:pPr algn="ctr" indent="0" marL="0">
              <a:buNone/>
            </a:pPr>
            <a:r>
              <a:rPr lang="en-US" sz="1600" b="1" dirty="0">
                <a:solidFill>
                  <a:srgbClr val="FFFFFF"/>
                </a:solidFill>
              </a:rPr>
              <a:t>6</a:t>
            </a:r>
            <a:endParaRPr lang="en-US" sz="1600" dirty="0"/>
          </a:p>
        </p:txBody>
      </p:sp>
      <p:sp>
        <p:nvSpPr>
          <p:cNvPr id="15" name="Shape 13"/>
          <p:cNvSpPr/>
          <p:nvPr/>
        </p:nvSpPr>
        <p:spPr>
          <a:xfrm>
            <a:off x="621792" y="1252728"/>
            <a:ext cx="18288" cy="429768"/>
          </a:xfrm>
          <a:prstGeom prst="rect">
            <a:avLst/>
          </a:prstGeom>
          <a:solidFill>
            <a:srgbClr val="FFFFFF">
              <a:alpha val="55000"/>
            </a:srgbClr>
          </a:solidFill>
          <a:ln w="12700">
            <a:solidFill>
              <a:srgbClr val="FFFFFF">
                <a:alpha val="55000"/>
              </a:srgbClr>
            </a:solidFill>
            <a:prstDash val="solid"/>
          </a:ln>
        </p:spPr>
      </p:sp>
      <p:sp>
        <p:nvSpPr>
          <p:cNvPr id="16" name="Text 14"/>
          <p:cNvSpPr/>
          <p:nvPr/>
        </p:nvSpPr>
        <p:spPr>
          <a:xfrm>
            <a:off x="676656" y="1207008"/>
            <a:ext cx="2103120" cy="521208"/>
          </a:xfrm>
          <a:prstGeom prst="rect">
            <a:avLst/>
          </a:prstGeom>
          <a:noFill/>
          <a:ln/>
        </p:spPr>
        <p:txBody>
          <a:bodyPr wrap="square" lIns="0" tIns="0" rIns="0" bIns="0" rtlCol="0" anchor="ctr"/>
          <a:lstStyle/>
          <a:p>
            <a:pPr indent="0" marL="0">
              <a:buNone/>
            </a:pPr>
            <a:r>
              <a:rPr lang="en-US" sz="1400" b="1" dirty="0">
                <a:solidFill>
                  <a:srgbClr val="FFFFFF"/>
                </a:solidFill>
              </a:rPr>
              <a:t>Presentation</a:t>
            </a:r>
            <a:endParaRPr lang="en-US" sz="1400" dirty="0"/>
          </a:p>
        </p:txBody>
      </p:sp>
      <p:sp>
        <p:nvSpPr>
          <p:cNvPr id="17" name="Text 15"/>
          <p:cNvSpPr/>
          <p:nvPr/>
        </p:nvSpPr>
        <p:spPr>
          <a:xfrm>
            <a:off x="2834640" y="1207008"/>
            <a:ext cx="2468880" cy="521208"/>
          </a:xfrm>
          <a:prstGeom prst="rect">
            <a:avLst/>
          </a:prstGeom>
          <a:noFill/>
          <a:ln/>
        </p:spPr>
        <p:txBody>
          <a:bodyPr wrap="square" lIns="0" tIns="0" rIns="0" bIns="0" rtlCol="0" anchor="ctr"/>
          <a:lstStyle/>
          <a:p>
            <a:pPr indent="0" marL="0">
              <a:buNone/>
            </a:pPr>
            <a:r>
              <a:rPr lang="en-US" sz="1100" dirty="0">
                <a:solidFill>
                  <a:srgbClr val="FFFFFF"/>
                </a:solidFill>
              </a:rPr>
              <a:t>SSL/TLS, JPEG, MP4, ASCII</a:t>
            </a:r>
            <a:endParaRPr lang="en-US" sz="1100" dirty="0"/>
          </a:p>
        </p:txBody>
      </p:sp>
      <p:sp>
        <p:nvSpPr>
          <p:cNvPr id="18" name="Text 16"/>
          <p:cNvSpPr/>
          <p:nvPr/>
        </p:nvSpPr>
        <p:spPr>
          <a:xfrm>
            <a:off x="5468112" y="1207008"/>
            <a:ext cx="731520" cy="521208"/>
          </a:xfrm>
          <a:prstGeom prst="rect">
            <a:avLst/>
          </a:prstGeom>
          <a:noFill/>
          <a:ln/>
        </p:spPr>
        <p:txBody>
          <a:bodyPr wrap="square" lIns="0" tIns="0" rIns="0" bIns="0" rtlCol="0" anchor="ctr"/>
          <a:lstStyle/>
          <a:p>
            <a:pPr algn="r" indent="0" marL="0">
              <a:buNone/>
            </a:pPr>
            <a:r>
              <a:rPr lang="en-US" sz="1100" i="1" dirty="0">
                <a:solidFill>
                  <a:srgbClr val="FFFFFF"/>
                </a:solidFill>
              </a:rPr>
              <a:t>People</a:t>
            </a:r>
            <a:endParaRPr lang="en-US" sz="1100" dirty="0"/>
          </a:p>
        </p:txBody>
      </p:sp>
      <p:sp>
        <p:nvSpPr>
          <p:cNvPr id="19" name="Shape 17"/>
          <p:cNvSpPr/>
          <p:nvPr/>
        </p:nvSpPr>
        <p:spPr>
          <a:xfrm>
            <a:off x="6263640" y="1280160"/>
            <a:ext cx="2651760" cy="365760"/>
          </a:xfrm>
          <a:prstGeom prst="rect">
            <a:avLst/>
          </a:prstGeom>
          <a:solidFill>
            <a:srgbClr val="1B3A6B"/>
          </a:solidFill>
          <a:ln w="12700">
            <a:solidFill>
              <a:srgbClr val="E67E22"/>
            </a:solidFill>
            <a:prstDash val="solid"/>
          </a:ln>
        </p:spPr>
      </p:sp>
      <p:sp>
        <p:nvSpPr>
          <p:cNvPr id="20" name="Text 18"/>
          <p:cNvSpPr/>
          <p:nvPr/>
        </p:nvSpPr>
        <p:spPr>
          <a:xfrm>
            <a:off x="6263640" y="1280160"/>
            <a:ext cx="2651760" cy="365760"/>
          </a:xfrm>
          <a:prstGeom prst="rect">
            <a:avLst/>
          </a:prstGeom>
          <a:noFill/>
          <a:ln/>
        </p:spPr>
        <p:txBody>
          <a:bodyPr wrap="square" lIns="0" tIns="0" rIns="0" bIns="0" rtlCol="0" anchor="ctr"/>
          <a:lstStyle/>
          <a:p>
            <a:pPr algn="ctr" indent="0" marL="0">
              <a:buNone/>
            </a:pPr>
            <a:r>
              <a:rPr lang="en-US" sz="1100" dirty="0">
                <a:solidFill>
                  <a:srgbClr val="FFFFFF"/>
                </a:solidFill>
              </a:rPr>
              <a:t>—</a:t>
            </a:r>
            <a:endParaRPr lang="en-US" sz="1100" dirty="0"/>
          </a:p>
        </p:txBody>
      </p:sp>
      <p:sp>
        <p:nvSpPr>
          <p:cNvPr id="21" name="Shape 19"/>
          <p:cNvSpPr/>
          <p:nvPr/>
        </p:nvSpPr>
        <p:spPr>
          <a:xfrm>
            <a:off x="164592" y="1819656"/>
            <a:ext cx="5303520" cy="521208"/>
          </a:xfrm>
          <a:prstGeom prst="rect">
            <a:avLst/>
          </a:prstGeom>
          <a:solidFill>
            <a:srgbClr val="F1C40F"/>
          </a:solidFill>
          <a:ln w="12700">
            <a:solidFill>
              <a:srgbClr val="F1C40F"/>
            </a:solidFill>
            <a:prstDash val="solid"/>
          </a:ln>
        </p:spPr>
      </p:sp>
      <p:sp>
        <p:nvSpPr>
          <p:cNvPr id="22" name="Text 20"/>
          <p:cNvSpPr/>
          <p:nvPr/>
        </p:nvSpPr>
        <p:spPr>
          <a:xfrm>
            <a:off x="164592" y="1819656"/>
            <a:ext cx="475488" cy="521208"/>
          </a:xfrm>
          <a:prstGeom prst="rect">
            <a:avLst/>
          </a:prstGeom>
          <a:noFill/>
          <a:ln/>
        </p:spPr>
        <p:txBody>
          <a:bodyPr wrap="square" lIns="0" tIns="0" rIns="0" bIns="0" rtlCol="0" anchor="ctr"/>
          <a:lstStyle/>
          <a:p>
            <a:pPr algn="ctr" indent="0" marL="0">
              <a:buNone/>
            </a:pPr>
            <a:r>
              <a:rPr lang="en-US" sz="1600" b="1" dirty="0">
                <a:solidFill>
                  <a:srgbClr val="FFFFFF"/>
                </a:solidFill>
              </a:rPr>
              <a:t>5</a:t>
            </a:r>
            <a:endParaRPr lang="en-US" sz="1600" dirty="0"/>
          </a:p>
        </p:txBody>
      </p:sp>
      <p:sp>
        <p:nvSpPr>
          <p:cNvPr id="23" name="Shape 21"/>
          <p:cNvSpPr/>
          <p:nvPr/>
        </p:nvSpPr>
        <p:spPr>
          <a:xfrm>
            <a:off x="621792" y="1865376"/>
            <a:ext cx="18288" cy="429768"/>
          </a:xfrm>
          <a:prstGeom prst="rect">
            <a:avLst/>
          </a:prstGeom>
          <a:solidFill>
            <a:srgbClr val="FFFFFF">
              <a:alpha val="55000"/>
            </a:srgbClr>
          </a:solidFill>
          <a:ln w="12700">
            <a:solidFill>
              <a:srgbClr val="FFFFFF">
                <a:alpha val="55000"/>
              </a:srgbClr>
            </a:solidFill>
            <a:prstDash val="solid"/>
          </a:ln>
        </p:spPr>
      </p:sp>
      <p:sp>
        <p:nvSpPr>
          <p:cNvPr id="24" name="Text 22"/>
          <p:cNvSpPr/>
          <p:nvPr/>
        </p:nvSpPr>
        <p:spPr>
          <a:xfrm>
            <a:off x="676656" y="1819656"/>
            <a:ext cx="2103120" cy="521208"/>
          </a:xfrm>
          <a:prstGeom prst="rect">
            <a:avLst/>
          </a:prstGeom>
          <a:noFill/>
          <a:ln/>
        </p:spPr>
        <p:txBody>
          <a:bodyPr wrap="square" lIns="0" tIns="0" rIns="0" bIns="0" rtlCol="0" anchor="ctr"/>
          <a:lstStyle/>
          <a:p>
            <a:pPr indent="0" marL="0">
              <a:buNone/>
            </a:pPr>
            <a:r>
              <a:rPr lang="en-US" sz="1400" b="1" dirty="0">
                <a:solidFill>
                  <a:srgbClr val="FFFFFF"/>
                </a:solidFill>
              </a:rPr>
              <a:t>Session</a:t>
            </a:r>
            <a:endParaRPr lang="en-US" sz="1400" dirty="0"/>
          </a:p>
        </p:txBody>
      </p:sp>
      <p:sp>
        <p:nvSpPr>
          <p:cNvPr id="25" name="Text 23"/>
          <p:cNvSpPr/>
          <p:nvPr/>
        </p:nvSpPr>
        <p:spPr>
          <a:xfrm>
            <a:off x="2834640" y="1819656"/>
            <a:ext cx="2468880" cy="521208"/>
          </a:xfrm>
          <a:prstGeom prst="rect">
            <a:avLst/>
          </a:prstGeom>
          <a:noFill/>
          <a:ln/>
        </p:spPr>
        <p:txBody>
          <a:bodyPr wrap="square" lIns="0" tIns="0" rIns="0" bIns="0" rtlCol="0" anchor="ctr"/>
          <a:lstStyle/>
          <a:p>
            <a:pPr indent="0" marL="0">
              <a:buNone/>
            </a:pPr>
            <a:r>
              <a:rPr lang="en-US" sz="1100" dirty="0">
                <a:solidFill>
                  <a:srgbClr val="FFFFFF"/>
                </a:solidFill>
              </a:rPr>
              <a:t>NetBIOS, RPC, PPTP</a:t>
            </a:r>
            <a:endParaRPr lang="en-US" sz="1100" dirty="0"/>
          </a:p>
        </p:txBody>
      </p:sp>
      <p:sp>
        <p:nvSpPr>
          <p:cNvPr id="26" name="Text 24"/>
          <p:cNvSpPr/>
          <p:nvPr/>
        </p:nvSpPr>
        <p:spPr>
          <a:xfrm>
            <a:off x="5468112" y="1819656"/>
            <a:ext cx="731520" cy="521208"/>
          </a:xfrm>
          <a:prstGeom prst="rect">
            <a:avLst/>
          </a:prstGeom>
          <a:noFill/>
          <a:ln/>
        </p:spPr>
        <p:txBody>
          <a:bodyPr wrap="square" lIns="0" tIns="0" rIns="0" bIns="0" rtlCol="0" anchor="ctr"/>
          <a:lstStyle/>
          <a:p>
            <a:pPr algn="r" indent="0" marL="0">
              <a:buNone/>
            </a:pPr>
            <a:r>
              <a:rPr lang="en-US" sz="1100" i="1" dirty="0">
                <a:solidFill>
                  <a:srgbClr val="FFFFFF"/>
                </a:solidFill>
              </a:rPr>
              <a:t>Seem</a:t>
            </a:r>
            <a:endParaRPr lang="en-US" sz="1100" dirty="0"/>
          </a:p>
        </p:txBody>
      </p:sp>
      <p:sp>
        <p:nvSpPr>
          <p:cNvPr id="27" name="Shape 25"/>
          <p:cNvSpPr/>
          <p:nvPr/>
        </p:nvSpPr>
        <p:spPr>
          <a:xfrm>
            <a:off x="6263640" y="1892808"/>
            <a:ext cx="2651760" cy="365760"/>
          </a:xfrm>
          <a:prstGeom prst="rect">
            <a:avLst/>
          </a:prstGeom>
          <a:solidFill>
            <a:srgbClr val="1B3A6B"/>
          </a:solidFill>
          <a:ln w="12700">
            <a:solidFill>
              <a:srgbClr val="F1C40F"/>
            </a:solidFill>
            <a:prstDash val="solid"/>
          </a:ln>
        </p:spPr>
      </p:sp>
      <p:sp>
        <p:nvSpPr>
          <p:cNvPr id="28" name="Text 26"/>
          <p:cNvSpPr/>
          <p:nvPr/>
        </p:nvSpPr>
        <p:spPr>
          <a:xfrm>
            <a:off x="6263640" y="1892808"/>
            <a:ext cx="2651760" cy="365760"/>
          </a:xfrm>
          <a:prstGeom prst="rect">
            <a:avLst/>
          </a:prstGeom>
          <a:noFill/>
          <a:ln/>
        </p:spPr>
        <p:txBody>
          <a:bodyPr wrap="square" lIns="0" tIns="0" rIns="0" bIns="0" rtlCol="0" anchor="ctr"/>
          <a:lstStyle/>
          <a:p>
            <a:pPr algn="ctr" indent="0" marL="0">
              <a:buNone/>
            </a:pPr>
            <a:r>
              <a:rPr lang="en-US" sz="1100" dirty="0">
                <a:solidFill>
                  <a:srgbClr val="FFFFFF"/>
                </a:solidFill>
              </a:rPr>
              <a:t>—</a:t>
            </a:r>
            <a:endParaRPr lang="en-US" sz="1100" dirty="0"/>
          </a:p>
        </p:txBody>
      </p:sp>
      <p:sp>
        <p:nvSpPr>
          <p:cNvPr id="29" name="Shape 27"/>
          <p:cNvSpPr/>
          <p:nvPr/>
        </p:nvSpPr>
        <p:spPr>
          <a:xfrm>
            <a:off x="164592" y="2432304"/>
            <a:ext cx="5303520" cy="521208"/>
          </a:xfrm>
          <a:prstGeom prst="rect">
            <a:avLst/>
          </a:prstGeom>
          <a:solidFill>
            <a:srgbClr val="2ECC71"/>
          </a:solidFill>
          <a:ln w="12700">
            <a:solidFill>
              <a:srgbClr val="2ECC71"/>
            </a:solidFill>
            <a:prstDash val="solid"/>
          </a:ln>
        </p:spPr>
      </p:sp>
      <p:sp>
        <p:nvSpPr>
          <p:cNvPr id="30" name="Text 28"/>
          <p:cNvSpPr/>
          <p:nvPr/>
        </p:nvSpPr>
        <p:spPr>
          <a:xfrm>
            <a:off x="164592" y="2432304"/>
            <a:ext cx="475488" cy="521208"/>
          </a:xfrm>
          <a:prstGeom prst="rect">
            <a:avLst/>
          </a:prstGeom>
          <a:noFill/>
          <a:ln/>
        </p:spPr>
        <p:txBody>
          <a:bodyPr wrap="square" lIns="0" tIns="0" rIns="0" bIns="0" rtlCol="0" anchor="ctr"/>
          <a:lstStyle/>
          <a:p>
            <a:pPr algn="ctr" indent="0" marL="0">
              <a:buNone/>
            </a:pPr>
            <a:r>
              <a:rPr lang="en-US" sz="1600" b="1" dirty="0">
                <a:solidFill>
                  <a:srgbClr val="FFFFFF"/>
                </a:solidFill>
              </a:rPr>
              <a:t>4</a:t>
            </a:r>
            <a:endParaRPr lang="en-US" sz="1600" dirty="0"/>
          </a:p>
        </p:txBody>
      </p:sp>
      <p:sp>
        <p:nvSpPr>
          <p:cNvPr id="31" name="Shape 29"/>
          <p:cNvSpPr/>
          <p:nvPr/>
        </p:nvSpPr>
        <p:spPr>
          <a:xfrm>
            <a:off x="621792" y="2478024"/>
            <a:ext cx="18288" cy="429768"/>
          </a:xfrm>
          <a:prstGeom prst="rect">
            <a:avLst/>
          </a:prstGeom>
          <a:solidFill>
            <a:srgbClr val="FFFFFF">
              <a:alpha val="55000"/>
            </a:srgbClr>
          </a:solidFill>
          <a:ln w="12700">
            <a:solidFill>
              <a:srgbClr val="FFFFFF">
                <a:alpha val="55000"/>
              </a:srgbClr>
            </a:solidFill>
            <a:prstDash val="solid"/>
          </a:ln>
        </p:spPr>
      </p:sp>
      <p:sp>
        <p:nvSpPr>
          <p:cNvPr id="32" name="Text 30"/>
          <p:cNvSpPr/>
          <p:nvPr/>
        </p:nvSpPr>
        <p:spPr>
          <a:xfrm>
            <a:off x="676656" y="2432304"/>
            <a:ext cx="2103120" cy="521208"/>
          </a:xfrm>
          <a:prstGeom prst="rect">
            <a:avLst/>
          </a:prstGeom>
          <a:noFill/>
          <a:ln/>
        </p:spPr>
        <p:txBody>
          <a:bodyPr wrap="square" lIns="0" tIns="0" rIns="0" bIns="0" rtlCol="0" anchor="ctr"/>
          <a:lstStyle/>
          <a:p>
            <a:pPr indent="0" marL="0">
              <a:buNone/>
            </a:pPr>
            <a:r>
              <a:rPr lang="en-US" sz="1400" b="1" dirty="0">
                <a:solidFill>
                  <a:srgbClr val="FFFFFF"/>
                </a:solidFill>
              </a:rPr>
              <a:t>Transport</a:t>
            </a:r>
            <a:endParaRPr lang="en-US" sz="1400" dirty="0"/>
          </a:p>
        </p:txBody>
      </p:sp>
      <p:sp>
        <p:nvSpPr>
          <p:cNvPr id="33" name="Text 31"/>
          <p:cNvSpPr/>
          <p:nvPr/>
        </p:nvSpPr>
        <p:spPr>
          <a:xfrm>
            <a:off x="2834640" y="2432304"/>
            <a:ext cx="2468880" cy="521208"/>
          </a:xfrm>
          <a:prstGeom prst="rect">
            <a:avLst/>
          </a:prstGeom>
          <a:noFill/>
          <a:ln/>
        </p:spPr>
        <p:txBody>
          <a:bodyPr wrap="square" lIns="0" tIns="0" rIns="0" bIns="0" rtlCol="0" anchor="ctr"/>
          <a:lstStyle/>
          <a:p>
            <a:pPr indent="0" marL="0">
              <a:buNone/>
            </a:pPr>
            <a:r>
              <a:rPr lang="en-US" sz="1100" dirty="0">
                <a:solidFill>
                  <a:srgbClr val="FFFFFF"/>
                </a:solidFill>
              </a:rPr>
              <a:t>TCP, UDP, Port Numbers</a:t>
            </a:r>
            <a:endParaRPr lang="en-US" sz="1100" dirty="0"/>
          </a:p>
        </p:txBody>
      </p:sp>
      <p:sp>
        <p:nvSpPr>
          <p:cNvPr id="34" name="Text 32"/>
          <p:cNvSpPr/>
          <p:nvPr/>
        </p:nvSpPr>
        <p:spPr>
          <a:xfrm>
            <a:off x="5468112" y="2432304"/>
            <a:ext cx="731520" cy="521208"/>
          </a:xfrm>
          <a:prstGeom prst="rect">
            <a:avLst/>
          </a:prstGeom>
          <a:noFill/>
          <a:ln/>
        </p:spPr>
        <p:txBody>
          <a:bodyPr wrap="square" lIns="0" tIns="0" rIns="0" bIns="0" rtlCol="0" anchor="ctr"/>
          <a:lstStyle/>
          <a:p>
            <a:pPr algn="r" indent="0" marL="0">
              <a:buNone/>
            </a:pPr>
            <a:r>
              <a:rPr lang="en-US" sz="1100" i="1" dirty="0">
                <a:solidFill>
                  <a:srgbClr val="FFFFFF"/>
                </a:solidFill>
              </a:rPr>
              <a:t>To</a:t>
            </a:r>
            <a:endParaRPr lang="en-US" sz="1100" dirty="0"/>
          </a:p>
        </p:txBody>
      </p:sp>
      <p:sp>
        <p:nvSpPr>
          <p:cNvPr id="35" name="Shape 33"/>
          <p:cNvSpPr/>
          <p:nvPr/>
        </p:nvSpPr>
        <p:spPr>
          <a:xfrm>
            <a:off x="6263640" y="2505456"/>
            <a:ext cx="2651760" cy="365760"/>
          </a:xfrm>
          <a:prstGeom prst="rect">
            <a:avLst/>
          </a:prstGeom>
          <a:solidFill>
            <a:srgbClr val="1B3A6B"/>
          </a:solidFill>
          <a:ln w="12700">
            <a:solidFill>
              <a:srgbClr val="2ECC71"/>
            </a:solidFill>
            <a:prstDash val="solid"/>
          </a:ln>
        </p:spPr>
      </p:sp>
      <p:sp>
        <p:nvSpPr>
          <p:cNvPr id="36" name="Text 34"/>
          <p:cNvSpPr/>
          <p:nvPr/>
        </p:nvSpPr>
        <p:spPr>
          <a:xfrm>
            <a:off x="6263640" y="2505456"/>
            <a:ext cx="2651760" cy="365760"/>
          </a:xfrm>
          <a:prstGeom prst="rect">
            <a:avLst/>
          </a:prstGeom>
          <a:noFill/>
          <a:ln/>
        </p:spPr>
        <p:txBody>
          <a:bodyPr wrap="square" lIns="0" tIns="0" rIns="0" bIns="0" rtlCol="0" anchor="ctr"/>
          <a:lstStyle/>
          <a:p>
            <a:pPr algn="ctr" indent="0" marL="0">
              <a:buNone/>
            </a:pPr>
            <a:r>
              <a:rPr lang="en-US" sz="1100" dirty="0">
                <a:solidFill>
                  <a:srgbClr val="FFFFFF"/>
                </a:solidFill>
              </a:rPr>
              <a:t>—</a:t>
            </a:r>
            <a:endParaRPr lang="en-US" sz="1100" dirty="0"/>
          </a:p>
        </p:txBody>
      </p:sp>
      <p:sp>
        <p:nvSpPr>
          <p:cNvPr id="37" name="Shape 35"/>
          <p:cNvSpPr/>
          <p:nvPr/>
        </p:nvSpPr>
        <p:spPr>
          <a:xfrm>
            <a:off x="164592" y="3044952"/>
            <a:ext cx="5303520" cy="521208"/>
          </a:xfrm>
          <a:prstGeom prst="rect">
            <a:avLst/>
          </a:prstGeom>
          <a:solidFill>
            <a:srgbClr val="3498DB"/>
          </a:solidFill>
          <a:ln w="12700">
            <a:solidFill>
              <a:srgbClr val="3498DB"/>
            </a:solidFill>
            <a:prstDash val="solid"/>
          </a:ln>
        </p:spPr>
      </p:sp>
      <p:sp>
        <p:nvSpPr>
          <p:cNvPr id="38" name="Text 36"/>
          <p:cNvSpPr/>
          <p:nvPr/>
        </p:nvSpPr>
        <p:spPr>
          <a:xfrm>
            <a:off x="164592" y="3044952"/>
            <a:ext cx="475488" cy="521208"/>
          </a:xfrm>
          <a:prstGeom prst="rect">
            <a:avLst/>
          </a:prstGeom>
          <a:noFill/>
          <a:ln/>
        </p:spPr>
        <p:txBody>
          <a:bodyPr wrap="square" lIns="0" tIns="0" rIns="0" bIns="0" rtlCol="0" anchor="ctr"/>
          <a:lstStyle/>
          <a:p>
            <a:pPr algn="ctr" indent="0" marL="0">
              <a:buNone/>
            </a:pPr>
            <a:r>
              <a:rPr lang="en-US" sz="1600" b="1" dirty="0">
                <a:solidFill>
                  <a:srgbClr val="FFFFFF"/>
                </a:solidFill>
              </a:rPr>
              <a:t>3</a:t>
            </a:r>
            <a:endParaRPr lang="en-US" sz="1600" dirty="0"/>
          </a:p>
        </p:txBody>
      </p:sp>
      <p:sp>
        <p:nvSpPr>
          <p:cNvPr id="39" name="Shape 37"/>
          <p:cNvSpPr/>
          <p:nvPr/>
        </p:nvSpPr>
        <p:spPr>
          <a:xfrm>
            <a:off x="621792" y="3090672"/>
            <a:ext cx="18288" cy="429768"/>
          </a:xfrm>
          <a:prstGeom prst="rect">
            <a:avLst/>
          </a:prstGeom>
          <a:solidFill>
            <a:srgbClr val="FFFFFF">
              <a:alpha val="55000"/>
            </a:srgbClr>
          </a:solidFill>
          <a:ln w="12700">
            <a:solidFill>
              <a:srgbClr val="FFFFFF">
                <a:alpha val="55000"/>
              </a:srgbClr>
            </a:solidFill>
            <a:prstDash val="solid"/>
          </a:ln>
        </p:spPr>
      </p:sp>
      <p:sp>
        <p:nvSpPr>
          <p:cNvPr id="40" name="Text 38"/>
          <p:cNvSpPr/>
          <p:nvPr/>
        </p:nvSpPr>
        <p:spPr>
          <a:xfrm>
            <a:off x="676656" y="3044952"/>
            <a:ext cx="2103120" cy="521208"/>
          </a:xfrm>
          <a:prstGeom prst="rect">
            <a:avLst/>
          </a:prstGeom>
          <a:noFill/>
          <a:ln/>
        </p:spPr>
        <p:txBody>
          <a:bodyPr wrap="square" lIns="0" tIns="0" rIns="0" bIns="0" rtlCol="0" anchor="ctr"/>
          <a:lstStyle/>
          <a:p>
            <a:pPr indent="0" marL="0">
              <a:buNone/>
            </a:pPr>
            <a:r>
              <a:rPr lang="en-US" sz="1400" b="1" dirty="0">
                <a:solidFill>
                  <a:srgbClr val="FFFFFF"/>
                </a:solidFill>
              </a:rPr>
              <a:t>Network</a:t>
            </a:r>
            <a:endParaRPr lang="en-US" sz="1400" dirty="0"/>
          </a:p>
        </p:txBody>
      </p:sp>
      <p:sp>
        <p:nvSpPr>
          <p:cNvPr id="41" name="Text 39"/>
          <p:cNvSpPr/>
          <p:nvPr/>
        </p:nvSpPr>
        <p:spPr>
          <a:xfrm>
            <a:off x="2834640" y="3044952"/>
            <a:ext cx="2468880" cy="521208"/>
          </a:xfrm>
          <a:prstGeom prst="rect">
            <a:avLst/>
          </a:prstGeom>
          <a:noFill/>
          <a:ln/>
        </p:spPr>
        <p:txBody>
          <a:bodyPr wrap="square" lIns="0" tIns="0" rIns="0" bIns="0" rtlCol="0" anchor="ctr"/>
          <a:lstStyle/>
          <a:p>
            <a:pPr indent="0" marL="0">
              <a:buNone/>
            </a:pPr>
            <a:r>
              <a:rPr lang="en-US" sz="1100" dirty="0">
                <a:solidFill>
                  <a:srgbClr val="FFFFFF"/>
                </a:solidFill>
              </a:rPr>
              <a:t>IP, ICMP, ARP, BGP</a:t>
            </a:r>
            <a:endParaRPr lang="en-US" sz="1100" dirty="0"/>
          </a:p>
        </p:txBody>
      </p:sp>
      <p:sp>
        <p:nvSpPr>
          <p:cNvPr id="42" name="Text 40"/>
          <p:cNvSpPr/>
          <p:nvPr/>
        </p:nvSpPr>
        <p:spPr>
          <a:xfrm>
            <a:off x="5468112" y="3044952"/>
            <a:ext cx="731520" cy="521208"/>
          </a:xfrm>
          <a:prstGeom prst="rect">
            <a:avLst/>
          </a:prstGeom>
          <a:noFill/>
          <a:ln/>
        </p:spPr>
        <p:txBody>
          <a:bodyPr wrap="square" lIns="0" tIns="0" rIns="0" bIns="0" rtlCol="0" anchor="ctr"/>
          <a:lstStyle/>
          <a:p>
            <a:pPr algn="r" indent="0" marL="0">
              <a:buNone/>
            </a:pPr>
            <a:r>
              <a:rPr lang="en-US" sz="1100" i="1" dirty="0">
                <a:solidFill>
                  <a:srgbClr val="FFFFFF"/>
                </a:solidFill>
              </a:rPr>
              <a:t>Need</a:t>
            </a:r>
            <a:endParaRPr lang="en-US" sz="1100" dirty="0"/>
          </a:p>
        </p:txBody>
      </p:sp>
      <p:sp>
        <p:nvSpPr>
          <p:cNvPr id="43" name="Shape 41"/>
          <p:cNvSpPr/>
          <p:nvPr/>
        </p:nvSpPr>
        <p:spPr>
          <a:xfrm>
            <a:off x="6263640" y="3118104"/>
            <a:ext cx="2651760" cy="365760"/>
          </a:xfrm>
          <a:prstGeom prst="rect">
            <a:avLst/>
          </a:prstGeom>
          <a:solidFill>
            <a:srgbClr val="1B3A6B"/>
          </a:solidFill>
          <a:ln w="12700">
            <a:solidFill>
              <a:srgbClr val="3498DB"/>
            </a:solidFill>
            <a:prstDash val="solid"/>
          </a:ln>
        </p:spPr>
      </p:sp>
      <p:sp>
        <p:nvSpPr>
          <p:cNvPr id="44" name="Text 42"/>
          <p:cNvSpPr/>
          <p:nvPr/>
        </p:nvSpPr>
        <p:spPr>
          <a:xfrm>
            <a:off x="6263640" y="3118104"/>
            <a:ext cx="2651760" cy="365760"/>
          </a:xfrm>
          <a:prstGeom prst="rect">
            <a:avLst/>
          </a:prstGeom>
          <a:noFill/>
          <a:ln/>
        </p:spPr>
        <p:txBody>
          <a:bodyPr wrap="square" lIns="0" tIns="0" rIns="0" bIns="0" rtlCol="0" anchor="ctr"/>
          <a:lstStyle/>
          <a:p>
            <a:pPr algn="ctr" indent="0" marL="0">
              <a:buNone/>
            </a:pPr>
            <a:r>
              <a:rPr lang="en-US" sz="1100" dirty="0">
                <a:solidFill>
                  <a:srgbClr val="FFFFFF"/>
                </a:solidFill>
              </a:rPr>
              <a:t>Router</a:t>
            </a:r>
            <a:endParaRPr lang="en-US" sz="1100" dirty="0"/>
          </a:p>
        </p:txBody>
      </p:sp>
      <p:sp>
        <p:nvSpPr>
          <p:cNvPr id="45" name="Shape 43"/>
          <p:cNvSpPr/>
          <p:nvPr/>
        </p:nvSpPr>
        <p:spPr>
          <a:xfrm>
            <a:off x="164592" y="3657600"/>
            <a:ext cx="5303520" cy="521208"/>
          </a:xfrm>
          <a:prstGeom prst="rect">
            <a:avLst/>
          </a:prstGeom>
          <a:solidFill>
            <a:srgbClr val="9B59B6"/>
          </a:solidFill>
          <a:ln w="12700">
            <a:solidFill>
              <a:srgbClr val="9B59B6"/>
            </a:solidFill>
            <a:prstDash val="solid"/>
          </a:ln>
        </p:spPr>
      </p:sp>
      <p:sp>
        <p:nvSpPr>
          <p:cNvPr id="46" name="Text 44"/>
          <p:cNvSpPr/>
          <p:nvPr/>
        </p:nvSpPr>
        <p:spPr>
          <a:xfrm>
            <a:off x="164592" y="3657600"/>
            <a:ext cx="475488" cy="521208"/>
          </a:xfrm>
          <a:prstGeom prst="rect">
            <a:avLst/>
          </a:prstGeom>
          <a:noFill/>
          <a:ln/>
        </p:spPr>
        <p:txBody>
          <a:bodyPr wrap="square" lIns="0" tIns="0" rIns="0" bIns="0" rtlCol="0" anchor="ctr"/>
          <a:lstStyle/>
          <a:p>
            <a:pPr algn="ctr" indent="0" marL="0">
              <a:buNone/>
            </a:pPr>
            <a:r>
              <a:rPr lang="en-US" sz="1600" b="1" dirty="0">
                <a:solidFill>
                  <a:srgbClr val="FFFFFF"/>
                </a:solidFill>
              </a:rPr>
              <a:t>2</a:t>
            </a:r>
            <a:endParaRPr lang="en-US" sz="1600" dirty="0"/>
          </a:p>
        </p:txBody>
      </p:sp>
      <p:sp>
        <p:nvSpPr>
          <p:cNvPr id="47" name="Shape 45"/>
          <p:cNvSpPr/>
          <p:nvPr/>
        </p:nvSpPr>
        <p:spPr>
          <a:xfrm>
            <a:off x="621792" y="3703320"/>
            <a:ext cx="18288" cy="429768"/>
          </a:xfrm>
          <a:prstGeom prst="rect">
            <a:avLst/>
          </a:prstGeom>
          <a:solidFill>
            <a:srgbClr val="FFFFFF">
              <a:alpha val="55000"/>
            </a:srgbClr>
          </a:solidFill>
          <a:ln w="12700">
            <a:solidFill>
              <a:srgbClr val="FFFFFF">
                <a:alpha val="55000"/>
              </a:srgbClr>
            </a:solidFill>
            <a:prstDash val="solid"/>
          </a:ln>
        </p:spPr>
      </p:sp>
      <p:sp>
        <p:nvSpPr>
          <p:cNvPr id="48" name="Text 46"/>
          <p:cNvSpPr/>
          <p:nvPr/>
        </p:nvSpPr>
        <p:spPr>
          <a:xfrm>
            <a:off x="676656" y="3657600"/>
            <a:ext cx="2103120" cy="521208"/>
          </a:xfrm>
          <a:prstGeom prst="rect">
            <a:avLst/>
          </a:prstGeom>
          <a:noFill/>
          <a:ln/>
        </p:spPr>
        <p:txBody>
          <a:bodyPr wrap="square" lIns="0" tIns="0" rIns="0" bIns="0" rtlCol="0" anchor="ctr"/>
          <a:lstStyle/>
          <a:p>
            <a:pPr indent="0" marL="0">
              <a:buNone/>
            </a:pPr>
            <a:r>
              <a:rPr lang="en-US" sz="1400" b="1" dirty="0">
                <a:solidFill>
                  <a:srgbClr val="FFFFFF"/>
                </a:solidFill>
              </a:rPr>
              <a:t>Data Link</a:t>
            </a:r>
            <a:endParaRPr lang="en-US" sz="1400" dirty="0"/>
          </a:p>
        </p:txBody>
      </p:sp>
      <p:sp>
        <p:nvSpPr>
          <p:cNvPr id="49" name="Text 47"/>
          <p:cNvSpPr/>
          <p:nvPr/>
        </p:nvSpPr>
        <p:spPr>
          <a:xfrm>
            <a:off x="2834640" y="3657600"/>
            <a:ext cx="2468880" cy="521208"/>
          </a:xfrm>
          <a:prstGeom prst="rect">
            <a:avLst/>
          </a:prstGeom>
          <a:noFill/>
          <a:ln/>
        </p:spPr>
        <p:txBody>
          <a:bodyPr wrap="square" lIns="0" tIns="0" rIns="0" bIns="0" rtlCol="0" anchor="ctr"/>
          <a:lstStyle/>
          <a:p>
            <a:pPr indent="0" marL="0">
              <a:buNone/>
            </a:pPr>
            <a:r>
              <a:rPr lang="en-US" sz="1100" dirty="0">
                <a:solidFill>
                  <a:srgbClr val="FFFFFF"/>
                </a:solidFill>
              </a:rPr>
              <a:t>Ethernet 802.3, Wi-Fi 802.11</a:t>
            </a:r>
            <a:endParaRPr lang="en-US" sz="1100" dirty="0"/>
          </a:p>
        </p:txBody>
      </p:sp>
      <p:sp>
        <p:nvSpPr>
          <p:cNvPr id="50" name="Text 48"/>
          <p:cNvSpPr/>
          <p:nvPr/>
        </p:nvSpPr>
        <p:spPr>
          <a:xfrm>
            <a:off x="5468112" y="3657600"/>
            <a:ext cx="731520" cy="521208"/>
          </a:xfrm>
          <a:prstGeom prst="rect">
            <a:avLst/>
          </a:prstGeom>
          <a:noFill/>
          <a:ln/>
        </p:spPr>
        <p:txBody>
          <a:bodyPr wrap="square" lIns="0" tIns="0" rIns="0" bIns="0" rtlCol="0" anchor="ctr"/>
          <a:lstStyle/>
          <a:p>
            <a:pPr algn="r" indent="0" marL="0">
              <a:buNone/>
            </a:pPr>
            <a:r>
              <a:rPr lang="en-US" sz="1100" i="1" dirty="0">
                <a:solidFill>
                  <a:srgbClr val="FFFFFF"/>
                </a:solidFill>
              </a:rPr>
              <a:t>Data</a:t>
            </a:r>
            <a:endParaRPr lang="en-US" sz="1100" dirty="0"/>
          </a:p>
        </p:txBody>
      </p:sp>
      <p:sp>
        <p:nvSpPr>
          <p:cNvPr id="51" name="Shape 49"/>
          <p:cNvSpPr/>
          <p:nvPr/>
        </p:nvSpPr>
        <p:spPr>
          <a:xfrm>
            <a:off x="6263640" y="3730752"/>
            <a:ext cx="2651760" cy="365760"/>
          </a:xfrm>
          <a:prstGeom prst="rect">
            <a:avLst/>
          </a:prstGeom>
          <a:solidFill>
            <a:srgbClr val="1B3A6B"/>
          </a:solidFill>
          <a:ln w="12700">
            <a:solidFill>
              <a:srgbClr val="9B59B6"/>
            </a:solidFill>
            <a:prstDash val="solid"/>
          </a:ln>
        </p:spPr>
      </p:sp>
      <p:sp>
        <p:nvSpPr>
          <p:cNvPr id="52" name="Text 50"/>
          <p:cNvSpPr/>
          <p:nvPr/>
        </p:nvSpPr>
        <p:spPr>
          <a:xfrm>
            <a:off x="6263640" y="3730752"/>
            <a:ext cx="2651760" cy="365760"/>
          </a:xfrm>
          <a:prstGeom prst="rect">
            <a:avLst/>
          </a:prstGeom>
          <a:noFill/>
          <a:ln/>
        </p:spPr>
        <p:txBody>
          <a:bodyPr wrap="square" lIns="0" tIns="0" rIns="0" bIns="0" rtlCol="0" anchor="ctr"/>
          <a:lstStyle/>
          <a:p>
            <a:pPr algn="ctr" indent="0" marL="0">
              <a:buNone/>
            </a:pPr>
            <a:r>
              <a:rPr lang="en-US" sz="1100" dirty="0">
                <a:solidFill>
                  <a:srgbClr val="FFFFFF"/>
                </a:solidFill>
              </a:rPr>
              <a:t>Switch, AP</a:t>
            </a:r>
            <a:endParaRPr lang="en-US" sz="1100" dirty="0"/>
          </a:p>
        </p:txBody>
      </p:sp>
      <p:sp>
        <p:nvSpPr>
          <p:cNvPr id="53" name="Shape 51"/>
          <p:cNvSpPr/>
          <p:nvPr/>
        </p:nvSpPr>
        <p:spPr>
          <a:xfrm>
            <a:off x="164592" y="4270248"/>
            <a:ext cx="5303520" cy="521208"/>
          </a:xfrm>
          <a:prstGeom prst="rect">
            <a:avLst/>
          </a:prstGeom>
          <a:solidFill>
            <a:srgbClr val="1ABC9C"/>
          </a:solidFill>
          <a:ln w="12700">
            <a:solidFill>
              <a:srgbClr val="1ABC9C"/>
            </a:solidFill>
            <a:prstDash val="solid"/>
          </a:ln>
        </p:spPr>
      </p:sp>
      <p:sp>
        <p:nvSpPr>
          <p:cNvPr id="54" name="Text 52"/>
          <p:cNvSpPr/>
          <p:nvPr/>
        </p:nvSpPr>
        <p:spPr>
          <a:xfrm>
            <a:off x="164592" y="4270248"/>
            <a:ext cx="475488" cy="521208"/>
          </a:xfrm>
          <a:prstGeom prst="rect">
            <a:avLst/>
          </a:prstGeom>
          <a:noFill/>
          <a:ln/>
        </p:spPr>
        <p:txBody>
          <a:bodyPr wrap="square" lIns="0" tIns="0" rIns="0" bIns="0" rtlCol="0" anchor="ctr"/>
          <a:lstStyle/>
          <a:p>
            <a:pPr algn="ctr" indent="0" marL="0">
              <a:buNone/>
            </a:pPr>
            <a:r>
              <a:rPr lang="en-US" sz="1600" b="1" dirty="0">
                <a:solidFill>
                  <a:srgbClr val="FFFFFF"/>
                </a:solidFill>
              </a:rPr>
              <a:t>1</a:t>
            </a:r>
            <a:endParaRPr lang="en-US" sz="1600" dirty="0"/>
          </a:p>
        </p:txBody>
      </p:sp>
      <p:sp>
        <p:nvSpPr>
          <p:cNvPr id="55" name="Shape 53"/>
          <p:cNvSpPr/>
          <p:nvPr/>
        </p:nvSpPr>
        <p:spPr>
          <a:xfrm>
            <a:off x="621792" y="4315968"/>
            <a:ext cx="18288" cy="429768"/>
          </a:xfrm>
          <a:prstGeom prst="rect">
            <a:avLst/>
          </a:prstGeom>
          <a:solidFill>
            <a:srgbClr val="FFFFFF">
              <a:alpha val="55000"/>
            </a:srgbClr>
          </a:solidFill>
          <a:ln w="12700">
            <a:solidFill>
              <a:srgbClr val="FFFFFF">
                <a:alpha val="55000"/>
              </a:srgbClr>
            </a:solidFill>
            <a:prstDash val="solid"/>
          </a:ln>
        </p:spPr>
      </p:sp>
      <p:sp>
        <p:nvSpPr>
          <p:cNvPr id="56" name="Text 54"/>
          <p:cNvSpPr/>
          <p:nvPr/>
        </p:nvSpPr>
        <p:spPr>
          <a:xfrm>
            <a:off x="676656" y="4270248"/>
            <a:ext cx="2103120" cy="521208"/>
          </a:xfrm>
          <a:prstGeom prst="rect">
            <a:avLst/>
          </a:prstGeom>
          <a:noFill/>
          <a:ln/>
        </p:spPr>
        <p:txBody>
          <a:bodyPr wrap="square" lIns="0" tIns="0" rIns="0" bIns="0" rtlCol="0" anchor="ctr"/>
          <a:lstStyle/>
          <a:p>
            <a:pPr indent="0" marL="0">
              <a:buNone/>
            </a:pPr>
            <a:r>
              <a:rPr lang="en-US" sz="1400" b="1" dirty="0">
                <a:solidFill>
                  <a:srgbClr val="FFFFFF"/>
                </a:solidFill>
              </a:rPr>
              <a:t>Physical</a:t>
            </a:r>
            <a:endParaRPr lang="en-US" sz="1400" dirty="0"/>
          </a:p>
        </p:txBody>
      </p:sp>
      <p:sp>
        <p:nvSpPr>
          <p:cNvPr id="57" name="Text 55"/>
          <p:cNvSpPr/>
          <p:nvPr/>
        </p:nvSpPr>
        <p:spPr>
          <a:xfrm>
            <a:off x="2834640" y="4270248"/>
            <a:ext cx="2468880" cy="521208"/>
          </a:xfrm>
          <a:prstGeom prst="rect">
            <a:avLst/>
          </a:prstGeom>
          <a:noFill/>
          <a:ln/>
        </p:spPr>
        <p:txBody>
          <a:bodyPr wrap="square" lIns="0" tIns="0" rIns="0" bIns="0" rtlCol="0" anchor="ctr"/>
          <a:lstStyle/>
          <a:p>
            <a:pPr indent="0" marL="0">
              <a:buNone/>
            </a:pPr>
            <a:r>
              <a:rPr lang="en-US" sz="1100" dirty="0">
                <a:solidFill>
                  <a:srgbClr val="FFFFFF"/>
                </a:solidFill>
              </a:rPr>
              <a:t>Cables, Hubs, Bits, Signals</a:t>
            </a:r>
            <a:endParaRPr lang="en-US" sz="1100" dirty="0"/>
          </a:p>
        </p:txBody>
      </p:sp>
      <p:sp>
        <p:nvSpPr>
          <p:cNvPr id="58" name="Text 56"/>
          <p:cNvSpPr/>
          <p:nvPr/>
        </p:nvSpPr>
        <p:spPr>
          <a:xfrm>
            <a:off x="5468112" y="4270248"/>
            <a:ext cx="731520" cy="521208"/>
          </a:xfrm>
          <a:prstGeom prst="rect">
            <a:avLst/>
          </a:prstGeom>
          <a:noFill/>
          <a:ln/>
        </p:spPr>
        <p:txBody>
          <a:bodyPr wrap="square" lIns="0" tIns="0" rIns="0" bIns="0" rtlCol="0" anchor="ctr"/>
          <a:lstStyle/>
          <a:p>
            <a:pPr algn="r" indent="0" marL="0">
              <a:buNone/>
            </a:pPr>
            <a:r>
              <a:rPr lang="en-US" sz="1100" i="1" dirty="0">
                <a:solidFill>
                  <a:srgbClr val="FFFFFF"/>
                </a:solidFill>
              </a:rPr>
              <a:t>Processing</a:t>
            </a:r>
            <a:endParaRPr lang="en-US" sz="1100" dirty="0"/>
          </a:p>
        </p:txBody>
      </p:sp>
      <p:sp>
        <p:nvSpPr>
          <p:cNvPr id="59" name="Shape 57"/>
          <p:cNvSpPr/>
          <p:nvPr/>
        </p:nvSpPr>
        <p:spPr>
          <a:xfrm>
            <a:off x="6263640" y="4343400"/>
            <a:ext cx="2651760" cy="365760"/>
          </a:xfrm>
          <a:prstGeom prst="rect">
            <a:avLst/>
          </a:prstGeom>
          <a:solidFill>
            <a:srgbClr val="1B3A6B"/>
          </a:solidFill>
          <a:ln w="12700">
            <a:solidFill>
              <a:srgbClr val="1ABC9C"/>
            </a:solidFill>
            <a:prstDash val="solid"/>
          </a:ln>
        </p:spPr>
      </p:sp>
      <p:sp>
        <p:nvSpPr>
          <p:cNvPr id="60" name="Text 58"/>
          <p:cNvSpPr/>
          <p:nvPr/>
        </p:nvSpPr>
        <p:spPr>
          <a:xfrm>
            <a:off x="6263640" y="4343400"/>
            <a:ext cx="2651760" cy="365760"/>
          </a:xfrm>
          <a:prstGeom prst="rect">
            <a:avLst/>
          </a:prstGeom>
          <a:noFill/>
          <a:ln/>
        </p:spPr>
        <p:txBody>
          <a:bodyPr wrap="square" lIns="0" tIns="0" rIns="0" bIns="0" rtlCol="0" anchor="ctr"/>
          <a:lstStyle/>
          <a:p>
            <a:pPr algn="ctr" indent="0" marL="0">
              <a:buNone/>
            </a:pPr>
            <a:r>
              <a:rPr lang="en-US" sz="1100" dirty="0">
                <a:solidFill>
                  <a:srgbClr val="FFFFFF"/>
                </a:solidFill>
              </a:rPr>
              <a:t>Hub, NIC</a:t>
            </a:r>
            <a:endParaRPr lang="en-US" sz="11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4F7FB"/>
        </a:solidFill>
      </p:bgPr>
    </p:bg>
    <p:spTree>
      <p:nvGrpSpPr>
        <p:cNvPr id="1" name=""/>
        <p:cNvGrpSpPr/>
        <p:nvPr/>
      </p:nvGrpSpPr>
      <p:grpSpPr>
        <a:xfrm>
          <a:off x="0" y="0"/>
          <a:ext cx="0" cy="0"/>
          <a:chOff x="0" y="0"/>
          <a:chExt cx="0" cy="0"/>
        </a:xfrm>
      </p:grpSpPr>
      <p:sp>
        <p:nvSpPr>
          <p:cNvPr id="2" name="Shape 0"/>
          <p:cNvSpPr/>
          <p:nvPr/>
        </p:nvSpPr>
        <p:spPr>
          <a:xfrm>
            <a:off x="0" y="0"/>
            <a:ext cx="9144000" cy="548640"/>
          </a:xfrm>
          <a:prstGeom prst="rect">
            <a:avLst/>
          </a:prstGeom>
          <a:solidFill>
            <a:srgbClr val="E74C3C"/>
          </a:solidFill>
          <a:ln w="12700">
            <a:solidFill>
              <a:srgbClr val="E74C3C"/>
            </a:solidFill>
            <a:prstDash val="solid"/>
          </a:ln>
        </p:spPr>
      </p:sp>
      <p:sp>
        <p:nvSpPr>
          <p:cNvPr id="3" name="Text 1"/>
          <p:cNvSpPr/>
          <p:nvPr/>
        </p:nvSpPr>
        <p:spPr>
          <a:xfrm>
            <a:off x="274320" y="0"/>
            <a:ext cx="6858000" cy="548640"/>
          </a:xfrm>
          <a:prstGeom prst="rect">
            <a:avLst/>
          </a:prstGeom>
          <a:noFill/>
          <a:ln/>
        </p:spPr>
        <p:txBody>
          <a:bodyPr wrap="square" lIns="0" tIns="0" rIns="0" bIns="0" rtlCol="0" anchor="ctr"/>
          <a:lstStyle/>
          <a:p>
            <a:pPr indent="0" marL="0">
              <a:buNone/>
            </a:pPr>
            <a:r>
              <a:rPr lang="en-US" sz="2300" b="1" dirty="0">
                <a:solidFill>
                  <a:srgbClr val="FFFFFF"/>
                </a:solidFill>
              </a:rPr>
              <a:t>Layer 7  —  Application Layer</a:t>
            </a:r>
            <a:endParaRPr lang="en-US" sz="2300" dirty="0"/>
          </a:p>
        </p:txBody>
      </p:sp>
      <p:sp>
        <p:nvSpPr>
          <p:cNvPr id="4" name="Shape 2"/>
          <p:cNvSpPr/>
          <p:nvPr/>
        </p:nvSpPr>
        <p:spPr>
          <a:xfrm>
            <a:off x="7406640" y="91440"/>
            <a:ext cx="1463040" cy="365760"/>
          </a:xfrm>
          <a:prstGeom prst="rect">
            <a:avLst/>
          </a:prstGeom>
          <a:solidFill>
            <a:srgbClr val="1B3A6B"/>
          </a:solidFill>
          <a:ln w="12700">
            <a:solidFill>
              <a:srgbClr val="1B3A6B"/>
            </a:solidFill>
            <a:prstDash val="solid"/>
          </a:ln>
        </p:spPr>
      </p:sp>
      <p:sp>
        <p:nvSpPr>
          <p:cNvPr id="5" name="Text 3"/>
          <p:cNvSpPr/>
          <p:nvPr/>
        </p:nvSpPr>
        <p:spPr>
          <a:xfrm>
            <a:off x="7406640" y="91440"/>
            <a:ext cx="1463040" cy="365760"/>
          </a:xfrm>
          <a:prstGeom prst="rect">
            <a:avLst/>
          </a:prstGeom>
          <a:noFill/>
          <a:ln/>
        </p:spPr>
        <p:txBody>
          <a:bodyPr wrap="square" lIns="0" tIns="0" rIns="0" bIns="0" rtlCol="0" anchor="ctr"/>
          <a:lstStyle/>
          <a:p>
            <a:pPr algn="ctr" indent="0" marL="0">
              <a:buNone/>
            </a:pPr>
            <a:r>
              <a:rPr lang="en-US" sz="1400" b="1" i="1" dirty="0">
                <a:solidFill>
                  <a:srgbClr val="FFFFFF"/>
                </a:solidFill>
              </a:rPr>
              <a:t>"All"</a:t>
            </a:r>
            <a:endParaRPr lang="en-US" sz="1400" dirty="0"/>
          </a:p>
        </p:txBody>
      </p:sp>
      <p:sp>
        <p:nvSpPr>
          <p:cNvPr id="6" name="Shape 4"/>
          <p:cNvSpPr/>
          <p:nvPr/>
        </p:nvSpPr>
        <p:spPr>
          <a:xfrm>
            <a:off x="164592" y="658368"/>
            <a:ext cx="5120640" cy="1234440"/>
          </a:xfrm>
          <a:prstGeom prst="rect">
            <a:avLst/>
          </a:prstGeom>
          <a:solidFill>
            <a:srgbClr val="FFFFFF"/>
          </a:solidFill>
          <a:ln w="12700">
            <a:solidFill>
              <a:srgbClr val="D1D9E6"/>
            </a:solidFill>
            <a:prstDash val="solid"/>
          </a:ln>
          <a:effectLst>
            <a:outerShdw sx="100000" sy="100000" kx="0" ky="0" algn="bl" rotWithShape="0" blurRad="88900" dist="25400" dir="8100000">
              <a:srgbClr val="000000">
                <a:alpha val="9000"/>
              </a:srgbClr>
            </a:outerShdw>
          </a:effectLst>
        </p:spPr>
      </p:sp>
      <p:sp>
        <p:nvSpPr>
          <p:cNvPr id="7" name="Shape 5"/>
          <p:cNvSpPr/>
          <p:nvPr/>
        </p:nvSpPr>
        <p:spPr>
          <a:xfrm>
            <a:off x="164592" y="658368"/>
            <a:ext cx="5120640" cy="64008"/>
          </a:xfrm>
          <a:prstGeom prst="rect">
            <a:avLst/>
          </a:prstGeom>
          <a:solidFill>
            <a:srgbClr val="E74C3C"/>
          </a:solidFill>
          <a:ln w="12700">
            <a:solidFill>
              <a:srgbClr val="E74C3C"/>
            </a:solidFill>
            <a:prstDash val="solid"/>
          </a:ln>
        </p:spPr>
      </p:sp>
      <p:sp>
        <p:nvSpPr>
          <p:cNvPr id="8" name="Text 6"/>
          <p:cNvSpPr/>
          <p:nvPr/>
        </p:nvSpPr>
        <p:spPr>
          <a:xfrm>
            <a:off x="292608" y="749808"/>
            <a:ext cx="4846320" cy="274320"/>
          </a:xfrm>
          <a:prstGeom prst="rect">
            <a:avLst/>
          </a:prstGeom>
          <a:noFill/>
          <a:ln/>
        </p:spPr>
        <p:txBody>
          <a:bodyPr wrap="square" rtlCol="0" anchor="ctr"/>
          <a:lstStyle/>
          <a:p>
            <a:pPr indent="0" marL="0">
              <a:buNone/>
            </a:pPr>
            <a:r>
              <a:rPr lang="en-US" sz="1150" b="1" dirty="0">
                <a:solidFill>
                  <a:srgbClr val="3E5070"/>
                </a:solidFill>
              </a:rPr>
              <a:t>What does this layer do?</a:t>
            </a:r>
            <a:endParaRPr lang="en-US" sz="1150" dirty="0"/>
          </a:p>
        </p:txBody>
      </p:sp>
      <p:sp>
        <p:nvSpPr>
          <p:cNvPr id="9" name="Text 7"/>
          <p:cNvSpPr/>
          <p:nvPr/>
        </p:nvSpPr>
        <p:spPr>
          <a:xfrm>
            <a:off x="256032" y="1005840"/>
            <a:ext cx="4937760" cy="822960"/>
          </a:xfrm>
          <a:prstGeom prst="rect">
            <a:avLst/>
          </a:prstGeom>
          <a:noFill/>
          <a:ln/>
        </p:spPr>
        <p:txBody>
          <a:bodyPr wrap="square" rtlCol="0" anchor="ctr"/>
          <a:lstStyle/>
          <a:p>
            <a:pPr indent="0" marL="0">
              <a:buNone/>
            </a:pPr>
            <a:r>
              <a:rPr lang="en-US" sz="1200" dirty="0">
                <a:solidFill>
                  <a:srgbClr val="1A1A2E"/>
                </a:solidFill>
                <a:latin typeface="Calibri" pitchFamily="34" charset="0"/>
                <a:ea typeface="Calibri" pitchFamily="34" charset="-122"/>
                <a:cs typeface="Calibri" pitchFamily="34" charset="-120"/>
              </a:rPr>
              <a:t>The Application Layer is the interface between the user and the network. When you open a browser and type a URL, send an email, or transfer a file — the Application Layer is at work. It provides network services directly to end-user applications and prepares data for transmission.</a:t>
            </a:r>
            <a:endParaRPr lang="en-US" sz="1200" dirty="0"/>
          </a:p>
        </p:txBody>
      </p:sp>
      <p:sp>
        <p:nvSpPr>
          <p:cNvPr id="10" name="Shape 8"/>
          <p:cNvSpPr/>
          <p:nvPr/>
        </p:nvSpPr>
        <p:spPr>
          <a:xfrm>
            <a:off x="164592" y="1984248"/>
            <a:ext cx="5120640" cy="2468880"/>
          </a:xfrm>
          <a:prstGeom prst="rect">
            <a:avLst/>
          </a:prstGeom>
          <a:solidFill>
            <a:srgbClr val="FFFFFF"/>
          </a:solidFill>
          <a:ln w="12700">
            <a:solidFill>
              <a:srgbClr val="D1D9E6"/>
            </a:solidFill>
            <a:prstDash val="solid"/>
          </a:ln>
          <a:effectLst>
            <a:outerShdw sx="100000" sy="100000" kx="0" ky="0" algn="bl" rotWithShape="0" blurRad="88900" dist="25400" dir="8100000">
              <a:srgbClr val="000000">
                <a:alpha val="9000"/>
              </a:srgbClr>
            </a:outerShdw>
          </a:effectLst>
        </p:spPr>
      </p:sp>
      <p:sp>
        <p:nvSpPr>
          <p:cNvPr id="11" name="Shape 9"/>
          <p:cNvSpPr/>
          <p:nvPr/>
        </p:nvSpPr>
        <p:spPr>
          <a:xfrm>
            <a:off x="164592" y="1984248"/>
            <a:ext cx="5120640" cy="64008"/>
          </a:xfrm>
          <a:prstGeom prst="rect">
            <a:avLst/>
          </a:prstGeom>
          <a:solidFill>
            <a:srgbClr val="1B3A6B"/>
          </a:solidFill>
          <a:ln w="12700">
            <a:solidFill>
              <a:srgbClr val="1B3A6B"/>
            </a:solidFill>
            <a:prstDash val="solid"/>
          </a:ln>
        </p:spPr>
      </p:sp>
      <p:sp>
        <p:nvSpPr>
          <p:cNvPr id="12" name="Shape 10"/>
          <p:cNvSpPr/>
          <p:nvPr/>
        </p:nvSpPr>
        <p:spPr>
          <a:xfrm>
            <a:off x="164592" y="1984248"/>
            <a:ext cx="5120640" cy="347472"/>
          </a:xfrm>
          <a:prstGeom prst="rect">
            <a:avLst/>
          </a:prstGeom>
          <a:solidFill>
            <a:srgbClr val="1B3A6B"/>
          </a:solidFill>
          <a:ln w="12700">
            <a:solidFill>
              <a:srgbClr val="1B3A6B"/>
            </a:solidFill>
            <a:prstDash val="solid"/>
          </a:ln>
        </p:spPr>
      </p:sp>
      <p:sp>
        <p:nvSpPr>
          <p:cNvPr id="13" name="Text 11"/>
          <p:cNvSpPr/>
          <p:nvPr/>
        </p:nvSpPr>
        <p:spPr>
          <a:xfrm>
            <a:off x="256032" y="1984248"/>
            <a:ext cx="4937760" cy="347472"/>
          </a:xfrm>
          <a:prstGeom prst="rect">
            <a:avLst/>
          </a:prstGeom>
          <a:noFill/>
          <a:ln/>
        </p:spPr>
        <p:txBody>
          <a:bodyPr wrap="square" lIns="0" tIns="0" rIns="0" bIns="0" rtlCol="0" anchor="ctr"/>
          <a:lstStyle/>
          <a:p>
            <a:pPr indent="0" marL="0">
              <a:buNone/>
            </a:pPr>
            <a:r>
              <a:rPr lang="en-US" sz="1250" b="1" dirty="0">
                <a:solidFill>
                  <a:srgbClr val="FFFFFF"/>
                </a:solidFill>
              </a:rPr>
              <a:t>Protocols &amp; Technologies</a:t>
            </a:r>
            <a:endParaRPr lang="en-US" sz="1250" dirty="0"/>
          </a:p>
        </p:txBody>
      </p:sp>
      <p:sp>
        <p:nvSpPr>
          <p:cNvPr id="14" name="Text 12"/>
          <p:cNvSpPr/>
          <p:nvPr/>
        </p:nvSpPr>
        <p:spPr>
          <a:xfrm>
            <a:off x="256032" y="2377440"/>
            <a:ext cx="4937760" cy="2011680"/>
          </a:xfrm>
          <a:prstGeom prst="rect">
            <a:avLst/>
          </a:prstGeom>
          <a:noFill/>
          <a:ln/>
        </p:spPr>
        <p:txBody>
          <a:bodyPr wrap="square" rtlCol="0" anchor="ctr"/>
          <a:lstStyle/>
          <a:p>
            <a:pPr marL="342900" indent="-342900">
              <a:buSzPct val="100000"/>
              <a:buChar char="•"/>
            </a:pPr>
            <a:r>
              <a:rPr lang="en-US" sz="1150" dirty="0">
                <a:solidFill>
                  <a:srgbClr val="1A1A2E"/>
                </a:solidFill>
                <a:latin typeface="Calibri" pitchFamily="34" charset="0"/>
                <a:ea typeface="Calibri" pitchFamily="34" charset="-122"/>
                <a:cs typeface="Calibri" pitchFamily="34" charset="-120"/>
              </a:rPr>
              <a:t>HTTP (Port 80) — Loading websites in your browser</a:t>
            </a:r>
            <a:endParaRPr lang="en-US" sz="1150" dirty="0"/>
          </a:p>
          <a:p>
            <a:pPr marL="342900" indent="-342900">
              <a:buSzPct val="100000"/>
              <a:buChar char="•"/>
            </a:pPr>
            <a:r>
              <a:rPr lang="en-US" sz="1150" dirty="0">
                <a:solidFill>
                  <a:srgbClr val="1A1A2E"/>
                </a:solidFill>
                <a:latin typeface="Calibri" pitchFamily="34" charset="0"/>
                <a:ea typeface="Calibri" pitchFamily="34" charset="-122"/>
                <a:cs typeface="Calibri" pitchFamily="34" charset="-120"/>
              </a:rPr>
              <a:t>HTTPS (Port 443) — Secure, encrypted websites</a:t>
            </a:r>
            <a:endParaRPr lang="en-US" sz="1150" dirty="0"/>
          </a:p>
          <a:p>
            <a:pPr marL="342900" indent="-342900">
              <a:buSzPct val="100000"/>
              <a:buChar char="•"/>
            </a:pPr>
            <a:r>
              <a:rPr lang="en-US" sz="1150" dirty="0">
                <a:solidFill>
                  <a:srgbClr val="1A1A2E"/>
                </a:solidFill>
                <a:latin typeface="Calibri" pitchFamily="34" charset="0"/>
                <a:ea typeface="Calibri" pitchFamily="34" charset="-122"/>
                <a:cs typeface="Calibri" pitchFamily="34" charset="-120"/>
              </a:rPr>
              <a:t>FTP (Port 21) — File transfer between systems</a:t>
            </a:r>
            <a:endParaRPr lang="en-US" sz="1150" dirty="0"/>
          </a:p>
          <a:p>
            <a:pPr marL="342900" indent="-342900">
              <a:buSzPct val="100000"/>
              <a:buChar char="•"/>
            </a:pPr>
            <a:r>
              <a:rPr lang="en-US" sz="1150" dirty="0">
                <a:solidFill>
                  <a:srgbClr val="1A1A2E"/>
                </a:solidFill>
                <a:latin typeface="Calibri" pitchFamily="34" charset="0"/>
                <a:ea typeface="Calibri" pitchFamily="34" charset="-122"/>
                <a:cs typeface="Calibri" pitchFamily="34" charset="-120"/>
              </a:rPr>
              <a:t>DNS (Port 53) — Translating domain names to IP addresses</a:t>
            </a:r>
            <a:endParaRPr lang="en-US" sz="1150" dirty="0"/>
          </a:p>
          <a:p>
            <a:pPr marL="342900" indent="-342900">
              <a:buSzPct val="100000"/>
              <a:buChar char="•"/>
            </a:pPr>
            <a:r>
              <a:rPr lang="en-US" sz="1150" dirty="0">
                <a:solidFill>
                  <a:srgbClr val="1A1A2E"/>
                </a:solidFill>
                <a:latin typeface="Calibri" pitchFamily="34" charset="0"/>
                <a:ea typeface="Calibri" pitchFamily="34" charset="-122"/>
                <a:cs typeface="Calibri" pitchFamily="34" charset="-120"/>
              </a:rPr>
              <a:t>SMTP (Port 25) — Sending emails</a:t>
            </a:r>
            <a:endParaRPr lang="en-US" sz="1150" dirty="0"/>
          </a:p>
          <a:p>
            <a:pPr marL="342900" indent="-342900">
              <a:buSzPct val="100000"/>
              <a:buChar char="•"/>
            </a:pPr>
            <a:r>
              <a:rPr lang="en-US" sz="1150" dirty="0">
                <a:solidFill>
                  <a:srgbClr val="1A1A2E"/>
                </a:solidFill>
                <a:latin typeface="Calibri" pitchFamily="34" charset="0"/>
                <a:ea typeface="Calibri" pitchFamily="34" charset="-122"/>
                <a:cs typeface="Calibri" pitchFamily="34" charset="-120"/>
              </a:rPr>
              <a:t>SSH (Port 22) — Secure remote server access</a:t>
            </a:r>
            <a:endParaRPr lang="en-US" sz="1150" dirty="0"/>
          </a:p>
          <a:p>
            <a:pPr marL="342900" indent="-342900">
              <a:buSzPct val="100000"/>
              <a:buChar char="•"/>
            </a:pPr>
            <a:r>
              <a:rPr lang="en-US" sz="1150" dirty="0">
                <a:solidFill>
                  <a:srgbClr val="1A1A2E"/>
                </a:solidFill>
                <a:latin typeface="Calibri" pitchFamily="34" charset="0"/>
                <a:ea typeface="Calibri" pitchFamily="34" charset="-122"/>
                <a:cs typeface="Calibri" pitchFamily="34" charset="-120"/>
              </a:rPr>
              <a:t>Telnet (Port 23) — Remote access (unencrypted, outdated)</a:t>
            </a:r>
            <a:endParaRPr lang="en-US" sz="1150" dirty="0"/>
          </a:p>
        </p:txBody>
      </p:sp>
      <p:sp>
        <p:nvSpPr>
          <p:cNvPr id="15" name="Shape 13"/>
          <p:cNvSpPr/>
          <p:nvPr/>
        </p:nvSpPr>
        <p:spPr>
          <a:xfrm>
            <a:off x="5468112" y="658368"/>
            <a:ext cx="3493008" cy="822960"/>
          </a:xfrm>
          <a:prstGeom prst="rect">
            <a:avLst/>
          </a:prstGeom>
          <a:solidFill>
            <a:srgbClr val="FFFFFF"/>
          </a:solidFill>
          <a:ln w="12700">
            <a:solidFill>
              <a:srgbClr val="D1D9E6"/>
            </a:solidFill>
            <a:prstDash val="solid"/>
          </a:ln>
          <a:effectLst>
            <a:outerShdw sx="100000" sy="100000" kx="0" ky="0" algn="bl" rotWithShape="0" blurRad="88900" dist="25400" dir="8100000">
              <a:srgbClr val="000000">
                <a:alpha val="9000"/>
              </a:srgbClr>
            </a:outerShdw>
          </a:effectLst>
        </p:spPr>
      </p:sp>
      <p:sp>
        <p:nvSpPr>
          <p:cNvPr id="16" name="Text 14"/>
          <p:cNvSpPr/>
          <p:nvPr/>
        </p:nvSpPr>
        <p:spPr>
          <a:xfrm>
            <a:off x="5577840" y="694944"/>
            <a:ext cx="3246120" cy="256032"/>
          </a:xfrm>
          <a:prstGeom prst="rect">
            <a:avLst/>
          </a:prstGeom>
          <a:noFill/>
          <a:ln/>
        </p:spPr>
        <p:txBody>
          <a:bodyPr wrap="square" rtlCol="0" anchor="ctr"/>
          <a:lstStyle/>
          <a:p>
            <a:pPr indent="0" marL="0">
              <a:buNone/>
            </a:pPr>
            <a:r>
              <a:rPr lang="en-US" sz="1100" b="1" dirty="0">
                <a:solidFill>
                  <a:srgbClr val="3E5070"/>
                </a:solidFill>
              </a:rPr>
              <a:t>Network Device</a:t>
            </a:r>
            <a:endParaRPr lang="en-US" sz="1100" dirty="0"/>
          </a:p>
        </p:txBody>
      </p:sp>
      <p:sp>
        <p:nvSpPr>
          <p:cNvPr id="17" name="Text 15"/>
          <p:cNvSpPr/>
          <p:nvPr/>
        </p:nvSpPr>
        <p:spPr>
          <a:xfrm>
            <a:off x="5577840" y="932688"/>
            <a:ext cx="3246120" cy="457200"/>
          </a:xfrm>
          <a:prstGeom prst="rect">
            <a:avLst/>
          </a:prstGeom>
          <a:noFill/>
          <a:ln/>
        </p:spPr>
        <p:txBody>
          <a:bodyPr wrap="square" rtlCol="0" anchor="ctr"/>
          <a:lstStyle/>
          <a:p>
            <a:pPr indent="0" marL="0">
              <a:buNone/>
            </a:pPr>
            <a:r>
              <a:rPr lang="en-US" sz="1200" b="1" dirty="0">
                <a:solidFill>
                  <a:srgbClr val="1B3A6B"/>
                </a:solidFill>
                <a:latin typeface="Calibri" pitchFamily="34" charset="0"/>
                <a:ea typeface="Calibri" pitchFamily="34" charset="-122"/>
                <a:cs typeface="Calibri" pitchFamily="34" charset="-120"/>
              </a:rPr>
              <a:t>Layer 7 Firewall — Performs Deep Packet Inspection on application data</a:t>
            </a:r>
            <a:endParaRPr lang="en-US" sz="1200" dirty="0"/>
          </a:p>
        </p:txBody>
      </p:sp>
      <p:sp>
        <p:nvSpPr>
          <p:cNvPr id="18" name="Shape 16"/>
          <p:cNvSpPr/>
          <p:nvPr/>
        </p:nvSpPr>
        <p:spPr>
          <a:xfrm>
            <a:off x="5468112" y="1581912"/>
            <a:ext cx="3493008" cy="1115568"/>
          </a:xfrm>
          <a:prstGeom prst="rect">
            <a:avLst/>
          </a:prstGeom>
          <a:solidFill>
            <a:srgbClr val="FFFFFF"/>
          </a:solidFill>
          <a:ln w="12700">
            <a:solidFill>
              <a:srgbClr val="D1D9E6"/>
            </a:solidFill>
            <a:prstDash val="solid"/>
          </a:ln>
          <a:effectLst>
            <a:outerShdw sx="100000" sy="100000" kx="0" ky="0" algn="bl" rotWithShape="0" blurRad="88900" dist="25400" dir="8100000">
              <a:srgbClr val="000000">
                <a:alpha val="9000"/>
              </a:srgbClr>
            </a:outerShdw>
          </a:effectLst>
        </p:spPr>
      </p:sp>
      <p:sp>
        <p:nvSpPr>
          <p:cNvPr id="19" name="Text 17"/>
          <p:cNvSpPr/>
          <p:nvPr/>
        </p:nvSpPr>
        <p:spPr>
          <a:xfrm>
            <a:off x="5577840" y="1618488"/>
            <a:ext cx="3246120" cy="256032"/>
          </a:xfrm>
          <a:prstGeom prst="rect">
            <a:avLst/>
          </a:prstGeom>
          <a:noFill/>
          <a:ln/>
        </p:spPr>
        <p:txBody>
          <a:bodyPr wrap="square" rtlCol="0" anchor="ctr"/>
          <a:lstStyle/>
          <a:p>
            <a:pPr indent="0" marL="0">
              <a:buNone/>
            </a:pPr>
            <a:r>
              <a:rPr lang="en-US" sz="1100" b="1" dirty="0">
                <a:solidFill>
                  <a:srgbClr val="3E5070"/>
                </a:solidFill>
              </a:rPr>
              <a:t>Real World Example</a:t>
            </a:r>
            <a:endParaRPr lang="en-US" sz="1100" dirty="0"/>
          </a:p>
        </p:txBody>
      </p:sp>
      <p:sp>
        <p:nvSpPr>
          <p:cNvPr id="20" name="Text 18"/>
          <p:cNvSpPr/>
          <p:nvPr/>
        </p:nvSpPr>
        <p:spPr>
          <a:xfrm>
            <a:off x="5577840" y="1856232"/>
            <a:ext cx="3246120" cy="795528"/>
          </a:xfrm>
          <a:prstGeom prst="rect">
            <a:avLst/>
          </a:prstGeom>
          <a:noFill/>
          <a:ln/>
        </p:spPr>
        <p:txBody>
          <a:bodyPr wrap="square" rtlCol="0" anchor="ctr"/>
          <a:lstStyle/>
          <a:p>
            <a:pPr indent="0" marL="0">
              <a:buNone/>
            </a:pPr>
            <a:r>
              <a:rPr lang="en-US" sz="1150" dirty="0">
                <a:solidFill>
                  <a:srgbClr val="1A1A2E"/>
                </a:solidFill>
                <a:latin typeface="Calibri" pitchFamily="34" charset="0"/>
                <a:ea typeface="Calibri" pitchFamily="34" charset="-122"/>
                <a:cs typeface="Calibri" pitchFamily="34" charset="-120"/>
              </a:rPr>
              <a:t>You type google.com in Chrome. The browser builds an HTTP GET request — this happens at Layer 7. The request then travels down through each lower layer before hitting the network.</a:t>
            </a:r>
            <a:endParaRPr lang="en-US" sz="1150" dirty="0"/>
          </a:p>
        </p:txBody>
      </p:sp>
      <p:sp>
        <p:nvSpPr>
          <p:cNvPr id="21" name="Shape 19"/>
          <p:cNvSpPr/>
          <p:nvPr/>
        </p:nvSpPr>
        <p:spPr>
          <a:xfrm>
            <a:off x="5468112" y="2798064"/>
            <a:ext cx="3493008" cy="1097280"/>
          </a:xfrm>
          <a:prstGeom prst="rect">
            <a:avLst/>
          </a:prstGeom>
          <a:solidFill>
            <a:srgbClr val="FFFFFF"/>
          </a:solidFill>
          <a:ln w="12700">
            <a:solidFill>
              <a:srgbClr val="D1D9E6"/>
            </a:solidFill>
            <a:prstDash val="solid"/>
          </a:ln>
          <a:effectLst>
            <a:outerShdw sx="100000" sy="100000" kx="0" ky="0" algn="bl" rotWithShape="0" blurRad="88900" dist="25400" dir="8100000">
              <a:srgbClr val="000000">
                <a:alpha val="9000"/>
              </a:srgbClr>
            </a:outerShdw>
          </a:effectLst>
        </p:spPr>
      </p:sp>
      <p:sp>
        <p:nvSpPr>
          <p:cNvPr id="22" name="Shape 20"/>
          <p:cNvSpPr/>
          <p:nvPr/>
        </p:nvSpPr>
        <p:spPr>
          <a:xfrm>
            <a:off x="5468112" y="2798064"/>
            <a:ext cx="3493008" cy="64008"/>
          </a:xfrm>
          <a:prstGeom prst="rect">
            <a:avLst/>
          </a:prstGeom>
          <a:solidFill>
            <a:srgbClr val="0D9488"/>
          </a:solidFill>
          <a:ln w="12700">
            <a:solidFill>
              <a:srgbClr val="0D9488"/>
            </a:solidFill>
            <a:prstDash val="solid"/>
          </a:ln>
        </p:spPr>
      </p:sp>
      <p:sp>
        <p:nvSpPr>
          <p:cNvPr id="23" name="Text 21"/>
          <p:cNvSpPr/>
          <p:nvPr/>
        </p:nvSpPr>
        <p:spPr>
          <a:xfrm>
            <a:off x="5577840" y="2889504"/>
            <a:ext cx="3246120" cy="256032"/>
          </a:xfrm>
          <a:prstGeom prst="rect">
            <a:avLst/>
          </a:prstGeom>
          <a:noFill/>
          <a:ln/>
        </p:spPr>
        <p:txBody>
          <a:bodyPr wrap="square" rtlCol="0" anchor="ctr"/>
          <a:lstStyle/>
          <a:p>
            <a:pPr indent="0" marL="0">
              <a:buNone/>
            </a:pPr>
            <a:r>
              <a:rPr lang="en-US" sz="1100" b="1" dirty="0">
                <a:solidFill>
                  <a:srgbClr val="0D9488"/>
                </a:solidFill>
              </a:rPr>
              <a:t>Wireshark Filter</a:t>
            </a:r>
            <a:endParaRPr lang="en-US" sz="1100" dirty="0"/>
          </a:p>
        </p:txBody>
      </p:sp>
      <p:sp>
        <p:nvSpPr>
          <p:cNvPr id="24" name="Text 22"/>
          <p:cNvSpPr/>
          <p:nvPr/>
        </p:nvSpPr>
        <p:spPr>
          <a:xfrm>
            <a:off x="5577840" y="3127248"/>
            <a:ext cx="3246120" cy="749808"/>
          </a:xfrm>
          <a:prstGeom prst="rect">
            <a:avLst/>
          </a:prstGeom>
          <a:noFill/>
          <a:ln/>
        </p:spPr>
        <p:txBody>
          <a:bodyPr wrap="square" rtlCol="0" anchor="ctr"/>
          <a:lstStyle/>
          <a:p>
            <a:pPr indent="0" marL="0">
              <a:buNone/>
            </a:pPr>
            <a:r>
              <a:rPr lang="en-US" sz="1100" dirty="0">
                <a:solidFill>
                  <a:srgbClr val="1A1A2E"/>
                </a:solidFill>
                <a:latin typeface="Calibri" pitchFamily="34" charset="0"/>
                <a:ea typeface="Calibri" pitchFamily="34" charset="-122"/>
                <a:cs typeface="Calibri" pitchFamily="34" charset="-120"/>
              </a:rPr>
              <a:t>In Wireshark: type 'http' or 'dns' in the filter bar. You will see all HTTP requests and DNS queries with full headers, URLs, and status codes.</a:t>
            </a:r>
            <a:endParaRPr lang="en-US" sz="1100" dirty="0"/>
          </a:p>
        </p:txBody>
      </p:sp>
      <p:sp>
        <p:nvSpPr>
          <p:cNvPr id="25" name="Shape 23"/>
          <p:cNvSpPr/>
          <p:nvPr/>
        </p:nvSpPr>
        <p:spPr>
          <a:xfrm>
            <a:off x="5468112" y="3995928"/>
            <a:ext cx="3493008" cy="685800"/>
          </a:xfrm>
          <a:prstGeom prst="rect">
            <a:avLst/>
          </a:prstGeom>
          <a:solidFill>
            <a:srgbClr val="FFF7ED"/>
          </a:solidFill>
          <a:ln w="12700">
            <a:solidFill>
              <a:srgbClr val="F97316"/>
            </a:solidFill>
            <a:prstDash val="solid"/>
          </a:ln>
        </p:spPr>
      </p:sp>
      <p:sp>
        <p:nvSpPr>
          <p:cNvPr id="26" name="Text 24"/>
          <p:cNvSpPr/>
          <p:nvPr/>
        </p:nvSpPr>
        <p:spPr>
          <a:xfrm>
            <a:off x="5559552" y="4023360"/>
            <a:ext cx="3310128" cy="658368"/>
          </a:xfrm>
          <a:prstGeom prst="rect">
            <a:avLst/>
          </a:prstGeom>
          <a:noFill/>
          <a:ln/>
        </p:spPr>
        <p:txBody>
          <a:bodyPr wrap="square" rtlCol="0" anchor="ctr"/>
          <a:lstStyle/>
          <a:p>
            <a:pPr indent="0" marL="0">
              <a:buNone/>
            </a:pPr>
            <a:r>
              <a:rPr lang="en-US" sz="1150" b="1" dirty="0">
                <a:solidFill>
                  <a:srgbClr val="92400E"/>
                </a:solidFill>
                <a:latin typeface="Calibri" pitchFamily="34" charset="0"/>
                <a:ea typeface="Calibri" pitchFamily="34" charset="-122"/>
                <a:cs typeface="Calibri" pitchFamily="34" charset="-120"/>
              </a:rPr>
              <a:t>Remember: User interacts directly = Layer 7. Key ports: 80, 443, 21, 22, 25, 53</a:t>
            </a:r>
            <a:endParaRPr lang="en-US" sz="1150" dirty="0"/>
          </a:p>
        </p:txBody>
      </p:sp>
      <p:sp>
        <p:nvSpPr>
          <p:cNvPr id="27" name="Shape 25"/>
          <p:cNvSpPr/>
          <p:nvPr/>
        </p:nvSpPr>
        <p:spPr>
          <a:xfrm>
            <a:off x="0" y="4846320"/>
            <a:ext cx="9144000" cy="297180"/>
          </a:xfrm>
          <a:prstGeom prst="rect">
            <a:avLst/>
          </a:prstGeom>
          <a:solidFill>
            <a:srgbClr val="1B3A6B"/>
          </a:solidFill>
          <a:ln w="12700">
            <a:solidFill>
              <a:srgbClr val="1B3A6B"/>
            </a:solidFill>
            <a:prstDash val="solid"/>
          </a:ln>
        </p:spPr>
      </p:sp>
      <p:sp>
        <p:nvSpPr>
          <p:cNvPr id="28" name="Text 26"/>
          <p:cNvSpPr/>
          <p:nvPr/>
        </p:nvSpPr>
        <p:spPr>
          <a:xfrm>
            <a:off x="0" y="4846320"/>
            <a:ext cx="9144000" cy="297180"/>
          </a:xfrm>
          <a:prstGeom prst="rect">
            <a:avLst/>
          </a:prstGeom>
          <a:noFill/>
          <a:ln/>
        </p:spPr>
        <p:txBody>
          <a:bodyPr wrap="square" lIns="0" tIns="0" rIns="0" bIns="0" rtlCol="0" anchor="ctr"/>
          <a:lstStyle/>
          <a:p>
            <a:pPr algn="ctr" indent="0" marL="0">
              <a:buNone/>
            </a:pPr>
            <a:r>
              <a:rPr lang="en-US" sz="1100" dirty="0">
                <a:solidFill>
                  <a:srgbClr val="CBD5E1"/>
                </a:solidFill>
              </a:rPr>
              <a:t>Layer 7: Application  |  OSI Model</a:t>
            </a:r>
            <a:endParaRPr lang="en-US" sz="11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4F7FB"/>
        </a:solidFill>
      </p:bgPr>
    </p:bg>
    <p:spTree>
      <p:nvGrpSpPr>
        <p:cNvPr id="1" name=""/>
        <p:cNvGrpSpPr/>
        <p:nvPr/>
      </p:nvGrpSpPr>
      <p:grpSpPr>
        <a:xfrm>
          <a:off x="0" y="0"/>
          <a:ext cx="0" cy="0"/>
          <a:chOff x="0" y="0"/>
          <a:chExt cx="0" cy="0"/>
        </a:xfrm>
      </p:grpSpPr>
      <p:sp>
        <p:nvSpPr>
          <p:cNvPr id="2" name="Shape 0"/>
          <p:cNvSpPr/>
          <p:nvPr/>
        </p:nvSpPr>
        <p:spPr>
          <a:xfrm>
            <a:off x="0" y="0"/>
            <a:ext cx="9144000" cy="548640"/>
          </a:xfrm>
          <a:prstGeom prst="rect">
            <a:avLst/>
          </a:prstGeom>
          <a:solidFill>
            <a:srgbClr val="E67E22"/>
          </a:solidFill>
          <a:ln w="12700">
            <a:solidFill>
              <a:srgbClr val="E67E22"/>
            </a:solidFill>
            <a:prstDash val="solid"/>
          </a:ln>
        </p:spPr>
      </p:sp>
      <p:sp>
        <p:nvSpPr>
          <p:cNvPr id="3" name="Text 1"/>
          <p:cNvSpPr/>
          <p:nvPr/>
        </p:nvSpPr>
        <p:spPr>
          <a:xfrm>
            <a:off x="274320" y="0"/>
            <a:ext cx="6858000" cy="548640"/>
          </a:xfrm>
          <a:prstGeom prst="rect">
            <a:avLst/>
          </a:prstGeom>
          <a:noFill/>
          <a:ln/>
        </p:spPr>
        <p:txBody>
          <a:bodyPr wrap="square" lIns="0" tIns="0" rIns="0" bIns="0" rtlCol="0" anchor="ctr"/>
          <a:lstStyle/>
          <a:p>
            <a:pPr indent="0" marL="0">
              <a:buNone/>
            </a:pPr>
            <a:r>
              <a:rPr lang="en-US" sz="2300" b="1" dirty="0">
                <a:solidFill>
                  <a:srgbClr val="FFFFFF"/>
                </a:solidFill>
              </a:rPr>
              <a:t>Layer 6  —  Presentation Layer</a:t>
            </a:r>
            <a:endParaRPr lang="en-US" sz="2300" dirty="0"/>
          </a:p>
        </p:txBody>
      </p:sp>
      <p:sp>
        <p:nvSpPr>
          <p:cNvPr id="4" name="Shape 2"/>
          <p:cNvSpPr/>
          <p:nvPr/>
        </p:nvSpPr>
        <p:spPr>
          <a:xfrm>
            <a:off x="7406640" y="91440"/>
            <a:ext cx="1463040" cy="365760"/>
          </a:xfrm>
          <a:prstGeom prst="rect">
            <a:avLst/>
          </a:prstGeom>
          <a:solidFill>
            <a:srgbClr val="1B3A6B"/>
          </a:solidFill>
          <a:ln w="12700">
            <a:solidFill>
              <a:srgbClr val="1B3A6B"/>
            </a:solidFill>
            <a:prstDash val="solid"/>
          </a:ln>
        </p:spPr>
      </p:sp>
      <p:sp>
        <p:nvSpPr>
          <p:cNvPr id="5" name="Text 3"/>
          <p:cNvSpPr/>
          <p:nvPr/>
        </p:nvSpPr>
        <p:spPr>
          <a:xfrm>
            <a:off x="7406640" y="91440"/>
            <a:ext cx="1463040" cy="365760"/>
          </a:xfrm>
          <a:prstGeom prst="rect">
            <a:avLst/>
          </a:prstGeom>
          <a:noFill/>
          <a:ln/>
        </p:spPr>
        <p:txBody>
          <a:bodyPr wrap="square" lIns="0" tIns="0" rIns="0" bIns="0" rtlCol="0" anchor="ctr"/>
          <a:lstStyle/>
          <a:p>
            <a:pPr algn="ctr" indent="0" marL="0">
              <a:buNone/>
            </a:pPr>
            <a:r>
              <a:rPr lang="en-US" sz="1400" b="1" i="1" dirty="0">
                <a:solidFill>
                  <a:srgbClr val="FFFFFF"/>
                </a:solidFill>
              </a:rPr>
              <a:t>"People"</a:t>
            </a:r>
            <a:endParaRPr lang="en-US" sz="1400" dirty="0"/>
          </a:p>
        </p:txBody>
      </p:sp>
      <p:sp>
        <p:nvSpPr>
          <p:cNvPr id="6" name="Shape 4"/>
          <p:cNvSpPr/>
          <p:nvPr/>
        </p:nvSpPr>
        <p:spPr>
          <a:xfrm>
            <a:off x="164592" y="658368"/>
            <a:ext cx="5120640" cy="1234440"/>
          </a:xfrm>
          <a:prstGeom prst="rect">
            <a:avLst/>
          </a:prstGeom>
          <a:solidFill>
            <a:srgbClr val="FFFFFF"/>
          </a:solidFill>
          <a:ln w="12700">
            <a:solidFill>
              <a:srgbClr val="D1D9E6"/>
            </a:solidFill>
            <a:prstDash val="solid"/>
          </a:ln>
          <a:effectLst>
            <a:outerShdw sx="100000" sy="100000" kx="0" ky="0" algn="bl" rotWithShape="0" blurRad="88900" dist="25400" dir="8100000">
              <a:srgbClr val="000000">
                <a:alpha val="9000"/>
              </a:srgbClr>
            </a:outerShdw>
          </a:effectLst>
        </p:spPr>
      </p:sp>
      <p:sp>
        <p:nvSpPr>
          <p:cNvPr id="7" name="Shape 5"/>
          <p:cNvSpPr/>
          <p:nvPr/>
        </p:nvSpPr>
        <p:spPr>
          <a:xfrm>
            <a:off x="164592" y="658368"/>
            <a:ext cx="5120640" cy="64008"/>
          </a:xfrm>
          <a:prstGeom prst="rect">
            <a:avLst/>
          </a:prstGeom>
          <a:solidFill>
            <a:srgbClr val="E67E22"/>
          </a:solidFill>
          <a:ln w="12700">
            <a:solidFill>
              <a:srgbClr val="E67E22"/>
            </a:solidFill>
            <a:prstDash val="solid"/>
          </a:ln>
        </p:spPr>
      </p:sp>
      <p:sp>
        <p:nvSpPr>
          <p:cNvPr id="8" name="Text 6"/>
          <p:cNvSpPr/>
          <p:nvPr/>
        </p:nvSpPr>
        <p:spPr>
          <a:xfrm>
            <a:off x="292608" y="749808"/>
            <a:ext cx="4846320" cy="274320"/>
          </a:xfrm>
          <a:prstGeom prst="rect">
            <a:avLst/>
          </a:prstGeom>
          <a:noFill/>
          <a:ln/>
        </p:spPr>
        <p:txBody>
          <a:bodyPr wrap="square" rtlCol="0" anchor="ctr"/>
          <a:lstStyle/>
          <a:p>
            <a:pPr indent="0" marL="0">
              <a:buNone/>
            </a:pPr>
            <a:r>
              <a:rPr lang="en-US" sz="1150" b="1" dirty="0">
                <a:solidFill>
                  <a:srgbClr val="3E5070"/>
                </a:solidFill>
              </a:rPr>
              <a:t>What does this layer do?</a:t>
            </a:r>
            <a:endParaRPr lang="en-US" sz="1150" dirty="0"/>
          </a:p>
        </p:txBody>
      </p:sp>
      <p:sp>
        <p:nvSpPr>
          <p:cNvPr id="9" name="Text 7"/>
          <p:cNvSpPr/>
          <p:nvPr/>
        </p:nvSpPr>
        <p:spPr>
          <a:xfrm>
            <a:off x="256032" y="1005840"/>
            <a:ext cx="4937760" cy="822960"/>
          </a:xfrm>
          <a:prstGeom prst="rect">
            <a:avLst/>
          </a:prstGeom>
          <a:noFill/>
          <a:ln/>
        </p:spPr>
        <p:txBody>
          <a:bodyPr wrap="square" rtlCol="0" anchor="ctr"/>
          <a:lstStyle/>
          <a:p>
            <a:pPr indent="0" marL="0">
              <a:buNone/>
            </a:pPr>
            <a:r>
              <a:rPr lang="en-US" sz="1200" dirty="0">
                <a:solidFill>
                  <a:srgbClr val="1A1A2E"/>
                </a:solidFill>
                <a:latin typeface="Calibri" pitchFamily="34" charset="0"/>
                <a:ea typeface="Calibri" pitchFamily="34" charset="-122"/>
                <a:cs typeface="Calibri" pitchFamily="34" charset="-120"/>
              </a:rPr>
              <a:t>The Presentation Layer acts as a translator. It ensures data is in a format the receiving application can understand. It handles three key tasks: data format translation (e.g. JPEG to PNG), encryption and decryption (SSL/TLS), and compression to reduce the size of data before transmission.</a:t>
            </a:r>
            <a:endParaRPr lang="en-US" sz="1200" dirty="0"/>
          </a:p>
        </p:txBody>
      </p:sp>
      <p:sp>
        <p:nvSpPr>
          <p:cNvPr id="10" name="Shape 8"/>
          <p:cNvSpPr/>
          <p:nvPr/>
        </p:nvSpPr>
        <p:spPr>
          <a:xfrm>
            <a:off x="164592" y="1984248"/>
            <a:ext cx="5120640" cy="2468880"/>
          </a:xfrm>
          <a:prstGeom prst="rect">
            <a:avLst/>
          </a:prstGeom>
          <a:solidFill>
            <a:srgbClr val="FFFFFF"/>
          </a:solidFill>
          <a:ln w="12700">
            <a:solidFill>
              <a:srgbClr val="D1D9E6"/>
            </a:solidFill>
            <a:prstDash val="solid"/>
          </a:ln>
          <a:effectLst>
            <a:outerShdw sx="100000" sy="100000" kx="0" ky="0" algn="bl" rotWithShape="0" blurRad="88900" dist="25400" dir="8100000">
              <a:srgbClr val="000000">
                <a:alpha val="9000"/>
              </a:srgbClr>
            </a:outerShdw>
          </a:effectLst>
        </p:spPr>
      </p:sp>
      <p:sp>
        <p:nvSpPr>
          <p:cNvPr id="11" name="Shape 9"/>
          <p:cNvSpPr/>
          <p:nvPr/>
        </p:nvSpPr>
        <p:spPr>
          <a:xfrm>
            <a:off x="164592" y="1984248"/>
            <a:ext cx="5120640" cy="64008"/>
          </a:xfrm>
          <a:prstGeom prst="rect">
            <a:avLst/>
          </a:prstGeom>
          <a:solidFill>
            <a:srgbClr val="1B3A6B"/>
          </a:solidFill>
          <a:ln w="12700">
            <a:solidFill>
              <a:srgbClr val="1B3A6B"/>
            </a:solidFill>
            <a:prstDash val="solid"/>
          </a:ln>
        </p:spPr>
      </p:sp>
      <p:sp>
        <p:nvSpPr>
          <p:cNvPr id="12" name="Shape 10"/>
          <p:cNvSpPr/>
          <p:nvPr/>
        </p:nvSpPr>
        <p:spPr>
          <a:xfrm>
            <a:off x="164592" y="1984248"/>
            <a:ext cx="5120640" cy="347472"/>
          </a:xfrm>
          <a:prstGeom prst="rect">
            <a:avLst/>
          </a:prstGeom>
          <a:solidFill>
            <a:srgbClr val="1B3A6B"/>
          </a:solidFill>
          <a:ln w="12700">
            <a:solidFill>
              <a:srgbClr val="1B3A6B"/>
            </a:solidFill>
            <a:prstDash val="solid"/>
          </a:ln>
        </p:spPr>
      </p:sp>
      <p:sp>
        <p:nvSpPr>
          <p:cNvPr id="13" name="Text 11"/>
          <p:cNvSpPr/>
          <p:nvPr/>
        </p:nvSpPr>
        <p:spPr>
          <a:xfrm>
            <a:off x="256032" y="1984248"/>
            <a:ext cx="4937760" cy="347472"/>
          </a:xfrm>
          <a:prstGeom prst="rect">
            <a:avLst/>
          </a:prstGeom>
          <a:noFill/>
          <a:ln/>
        </p:spPr>
        <p:txBody>
          <a:bodyPr wrap="square" lIns="0" tIns="0" rIns="0" bIns="0" rtlCol="0" anchor="ctr"/>
          <a:lstStyle/>
          <a:p>
            <a:pPr indent="0" marL="0">
              <a:buNone/>
            </a:pPr>
            <a:r>
              <a:rPr lang="en-US" sz="1250" b="1" dirty="0">
                <a:solidFill>
                  <a:srgbClr val="FFFFFF"/>
                </a:solidFill>
              </a:rPr>
              <a:t>Protocols &amp; Technologies</a:t>
            </a:r>
            <a:endParaRPr lang="en-US" sz="1250" dirty="0"/>
          </a:p>
        </p:txBody>
      </p:sp>
      <p:sp>
        <p:nvSpPr>
          <p:cNvPr id="14" name="Text 12"/>
          <p:cNvSpPr/>
          <p:nvPr/>
        </p:nvSpPr>
        <p:spPr>
          <a:xfrm>
            <a:off x="256032" y="2377440"/>
            <a:ext cx="4937760" cy="2011680"/>
          </a:xfrm>
          <a:prstGeom prst="rect">
            <a:avLst/>
          </a:prstGeom>
          <a:noFill/>
          <a:ln/>
        </p:spPr>
        <p:txBody>
          <a:bodyPr wrap="square" rtlCol="0" anchor="ctr"/>
          <a:lstStyle/>
          <a:p>
            <a:pPr marL="342900" indent="-342900">
              <a:buSzPct val="100000"/>
              <a:buChar char="•"/>
            </a:pPr>
            <a:r>
              <a:rPr lang="en-US" sz="1150" dirty="0">
                <a:solidFill>
                  <a:srgbClr val="1A1A2E"/>
                </a:solidFill>
                <a:latin typeface="Calibri" pitchFamily="34" charset="0"/>
                <a:ea typeface="Calibri" pitchFamily="34" charset="-122"/>
                <a:cs typeface="Calibri" pitchFamily="34" charset="-120"/>
              </a:rPr>
              <a:t>SSL/TLS — Encrypts data for HTTPS connections</a:t>
            </a:r>
            <a:endParaRPr lang="en-US" sz="1150" dirty="0"/>
          </a:p>
          <a:p>
            <a:pPr marL="342900" indent="-342900">
              <a:buSzPct val="100000"/>
              <a:buChar char="•"/>
            </a:pPr>
            <a:r>
              <a:rPr lang="en-US" sz="1150" dirty="0">
                <a:solidFill>
                  <a:srgbClr val="1A1A2E"/>
                </a:solidFill>
                <a:latin typeface="Calibri" pitchFamily="34" charset="0"/>
                <a:ea typeface="Calibri" pitchFamily="34" charset="-122"/>
                <a:cs typeface="Calibri" pitchFamily="34" charset="-120"/>
              </a:rPr>
              <a:t>JPEG, PNG, GIF — Standard image formats</a:t>
            </a:r>
            <a:endParaRPr lang="en-US" sz="1150" dirty="0"/>
          </a:p>
          <a:p>
            <a:pPr marL="342900" indent="-342900">
              <a:buSzPct val="100000"/>
              <a:buChar char="•"/>
            </a:pPr>
            <a:r>
              <a:rPr lang="en-US" sz="1150" dirty="0">
                <a:solidFill>
                  <a:srgbClr val="1A1A2E"/>
                </a:solidFill>
                <a:latin typeface="Calibri" pitchFamily="34" charset="0"/>
                <a:ea typeface="Calibri" pitchFamily="34" charset="-122"/>
                <a:cs typeface="Calibri" pitchFamily="34" charset="-120"/>
              </a:rPr>
              <a:t>MP4, H.264 — Video compression standards</a:t>
            </a:r>
            <a:endParaRPr lang="en-US" sz="1150" dirty="0"/>
          </a:p>
          <a:p>
            <a:pPr marL="342900" indent="-342900">
              <a:buSzPct val="100000"/>
              <a:buChar char="•"/>
            </a:pPr>
            <a:r>
              <a:rPr lang="en-US" sz="1150" dirty="0">
                <a:solidFill>
                  <a:srgbClr val="1A1A2E"/>
                </a:solidFill>
                <a:latin typeface="Calibri" pitchFamily="34" charset="0"/>
                <a:ea typeface="Calibri" pitchFamily="34" charset="-122"/>
                <a:cs typeface="Calibri" pitchFamily="34" charset="-120"/>
              </a:rPr>
              <a:t>ASCII, Unicode — Text encoding standards</a:t>
            </a:r>
            <a:endParaRPr lang="en-US" sz="1150" dirty="0"/>
          </a:p>
          <a:p>
            <a:pPr marL="342900" indent="-342900">
              <a:buSzPct val="100000"/>
              <a:buChar char="•"/>
            </a:pPr>
            <a:r>
              <a:rPr lang="en-US" sz="1150" dirty="0">
                <a:solidFill>
                  <a:srgbClr val="1A1A2E"/>
                </a:solidFill>
                <a:latin typeface="Calibri" pitchFamily="34" charset="0"/>
                <a:ea typeface="Calibri" pitchFamily="34" charset="-122"/>
                <a:cs typeface="Calibri" pitchFamily="34" charset="-120"/>
              </a:rPr>
              <a:t>EBCDIC — Text encoding for IBM mainframe systems</a:t>
            </a:r>
            <a:endParaRPr lang="en-US" sz="1150" dirty="0"/>
          </a:p>
          <a:p>
            <a:pPr marL="342900" indent="-342900">
              <a:buSzPct val="100000"/>
              <a:buChar char="•"/>
            </a:pPr>
            <a:r>
              <a:rPr lang="en-US" sz="1150" dirty="0">
                <a:solidFill>
                  <a:srgbClr val="1A1A2E"/>
                </a:solidFill>
                <a:latin typeface="Calibri" pitchFamily="34" charset="0"/>
                <a:ea typeface="Calibri" pitchFamily="34" charset="-122"/>
                <a:cs typeface="Calibri" pitchFamily="34" charset="-120"/>
              </a:rPr>
              <a:t>MIME — Encoding for email attachments</a:t>
            </a:r>
            <a:endParaRPr lang="en-US" sz="1150" dirty="0"/>
          </a:p>
        </p:txBody>
      </p:sp>
      <p:sp>
        <p:nvSpPr>
          <p:cNvPr id="15" name="Shape 13"/>
          <p:cNvSpPr/>
          <p:nvPr/>
        </p:nvSpPr>
        <p:spPr>
          <a:xfrm>
            <a:off x="5468112" y="658368"/>
            <a:ext cx="3493008" cy="822960"/>
          </a:xfrm>
          <a:prstGeom prst="rect">
            <a:avLst/>
          </a:prstGeom>
          <a:solidFill>
            <a:srgbClr val="FFFFFF"/>
          </a:solidFill>
          <a:ln w="12700">
            <a:solidFill>
              <a:srgbClr val="D1D9E6"/>
            </a:solidFill>
            <a:prstDash val="solid"/>
          </a:ln>
          <a:effectLst>
            <a:outerShdw sx="100000" sy="100000" kx="0" ky="0" algn="bl" rotWithShape="0" blurRad="88900" dist="25400" dir="8100000">
              <a:srgbClr val="000000">
                <a:alpha val="9000"/>
              </a:srgbClr>
            </a:outerShdw>
          </a:effectLst>
        </p:spPr>
      </p:sp>
      <p:sp>
        <p:nvSpPr>
          <p:cNvPr id="16" name="Text 14"/>
          <p:cNvSpPr/>
          <p:nvPr/>
        </p:nvSpPr>
        <p:spPr>
          <a:xfrm>
            <a:off x="5577840" y="694944"/>
            <a:ext cx="3246120" cy="256032"/>
          </a:xfrm>
          <a:prstGeom prst="rect">
            <a:avLst/>
          </a:prstGeom>
          <a:noFill/>
          <a:ln/>
        </p:spPr>
        <p:txBody>
          <a:bodyPr wrap="square" rtlCol="0" anchor="ctr"/>
          <a:lstStyle/>
          <a:p>
            <a:pPr indent="0" marL="0">
              <a:buNone/>
            </a:pPr>
            <a:r>
              <a:rPr lang="en-US" sz="1100" b="1" dirty="0">
                <a:solidFill>
                  <a:srgbClr val="3E5070"/>
                </a:solidFill>
              </a:rPr>
              <a:t>Network Device</a:t>
            </a:r>
            <a:endParaRPr lang="en-US" sz="1100" dirty="0"/>
          </a:p>
        </p:txBody>
      </p:sp>
      <p:sp>
        <p:nvSpPr>
          <p:cNvPr id="17" name="Text 15"/>
          <p:cNvSpPr/>
          <p:nvPr/>
        </p:nvSpPr>
        <p:spPr>
          <a:xfrm>
            <a:off x="5577840" y="932688"/>
            <a:ext cx="3246120" cy="457200"/>
          </a:xfrm>
          <a:prstGeom prst="rect">
            <a:avLst/>
          </a:prstGeom>
          <a:noFill/>
          <a:ln/>
        </p:spPr>
        <p:txBody>
          <a:bodyPr wrap="square" rtlCol="0" anchor="ctr"/>
          <a:lstStyle/>
          <a:p>
            <a:pPr indent="0" marL="0">
              <a:buNone/>
            </a:pPr>
            <a:r>
              <a:rPr lang="en-US" sz="1200" b="1" dirty="0">
                <a:solidFill>
                  <a:srgbClr val="1B3A6B"/>
                </a:solidFill>
                <a:latin typeface="Calibri" pitchFamily="34" charset="0"/>
                <a:ea typeface="Calibri" pitchFamily="34" charset="-122"/>
                <a:cs typeface="Calibri" pitchFamily="34" charset="-120"/>
              </a:rPr>
              <a:t>No dedicated hardware — Handled by software, OS, and applications</a:t>
            </a:r>
            <a:endParaRPr lang="en-US" sz="1200" dirty="0"/>
          </a:p>
        </p:txBody>
      </p:sp>
      <p:sp>
        <p:nvSpPr>
          <p:cNvPr id="18" name="Shape 16"/>
          <p:cNvSpPr/>
          <p:nvPr/>
        </p:nvSpPr>
        <p:spPr>
          <a:xfrm>
            <a:off x="5468112" y="1581912"/>
            <a:ext cx="3493008" cy="1115568"/>
          </a:xfrm>
          <a:prstGeom prst="rect">
            <a:avLst/>
          </a:prstGeom>
          <a:solidFill>
            <a:srgbClr val="FFFFFF"/>
          </a:solidFill>
          <a:ln w="12700">
            <a:solidFill>
              <a:srgbClr val="D1D9E6"/>
            </a:solidFill>
            <a:prstDash val="solid"/>
          </a:ln>
          <a:effectLst>
            <a:outerShdw sx="100000" sy="100000" kx="0" ky="0" algn="bl" rotWithShape="0" blurRad="88900" dist="25400" dir="8100000">
              <a:srgbClr val="000000">
                <a:alpha val="9000"/>
              </a:srgbClr>
            </a:outerShdw>
          </a:effectLst>
        </p:spPr>
      </p:sp>
      <p:sp>
        <p:nvSpPr>
          <p:cNvPr id="19" name="Text 17"/>
          <p:cNvSpPr/>
          <p:nvPr/>
        </p:nvSpPr>
        <p:spPr>
          <a:xfrm>
            <a:off x="5577840" y="1618488"/>
            <a:ext cx="3246120" cy="256032"/>
          </a:xfrm>
          <a:prstGeom prst="rect">
            <a:avLst/>
          </a:prstGeom>
          <a:noFill/>
          <a:ln/>
        </p:spPr>
        <p:txBody>
          <a:bodyPr wrap="square" rtlCol="0" anchor="ctr"/>
          <a:lstStyle/>
          <a:p>
            <a:pPr indent="0" marL="0">
              <a:buNone/>
            </a:pPr>
            <a:r>
              <a:rPr lang="en-US" sz="1100" b="1" dirty="0">
                <a:solidFill>
                  <a:srgbClr val="3E5070"/>
                </a:solidFill>
              </a:rPr>
              <a:t>Real World Example</a:t>
            </a:r>
            <a:endParaRPr lang="en-US" sz="1100" dirty="0"/>
          </a:p>
        </p:txBody>
      </p:sp>
      <p:sp>
        <p:nvSpPr>
          <p:cNvPr id="20" name="Text 18"/>
          <p:cNvSpPr/>
          <p:nvPr/>
        </p:nvSpPr>
        <p:spPr>
          <a:xfrm>
            <a:off x="5577840" y="1856232"/>
            <a:ext cx="3246120" cy="795528"/>
          </a:xfrm>
          <a:prstGeom prst="rect">
            <a:avLst/>
          </a:prstGeom>
          <a:noFill/>
          <a:ln/>
        </p:spPr>
        <p:txBody>
          <a:bodyPr wrap="square" rtlCol="0" anchor="ctr"/>
          <a:lstStyle/>
          <a:p>
            <a:pPr indent="0" marL="0">
              <a:buNone/>
            </a:pPr>
            <a:r>
              <a:rPr lang="en-US" sz="1150" dirty="0">
                <a:solidFill>
                  <a:srgbClr val="1A1A2E"/>
                </a:solidFill>
                <a:latin typeface="Calibri" pitchFamily="34" charset="0"/>
                <a:ea typeface="Calibri" pitchFamily="34" charset="-122"/>
                <a:cs typeface="Calibri" pitchFamily="34" charset="-120"/>
              </a:rPr>
              <a:t>When you log into your bank website over HTTPS, TLS encryption happens at Layer 6. Your password is encrypted here before it ever leaves your device. The server decrypts it at Layer 6 on their end.</a:t>
            </a:r>
            <a:endParaRPr lang="en-US" sz="1150" dirty="0"/>
          </a:p>
        </p:txBody>
      </p:sp>
      <p:sp>
        <p:nvSpPr>
          <p:cNvPr id="21" name="Shape 19"/>
          <p:cNvSpPr/>
          <p:nvPr/>
        </p:nvSpPr>
        <p:spPr>
          <a:xfrm>
            <a:off x="5468112" y="2798064"/>
            <a:ext cx="3493008" cy="1097280"/>
          </a:xfrm>
          <a:prstGeom prst="rect">
            <a:avLst/>
          </a:prstGeom>
          <a:solidFill>
            <a:srgbClr val="FFFFFF"/>
          </a:solidFill>
          <a:ln w="12700">
            <a:solidFill>
              <a:srgbClr val="D1D9E6"/>
            </a:solidFill>
            <a:prstDash val="solid"/>
          </a:ln>
          <a:effectLst>
            <a:outerShdw sx="100000" sy="100000" kx="0" ky="0" algn="bl" rotWithShape="0" blurRad="88900" dist="25400" dir="8100000">
              <a:srgbClr val="000000">
                <a:alpha val="9000"/>
              </a:srgbClr>
            </a:outerShdw>
          </a:effectLst>
        </p:spPr>
      </p:sp>
      <p:sp>
        <p:nvSpPr>
          <p:cNvPr id="22" name="Shape 20"/>
          <p:cNvSpPr/>
          <p:nvPr/>
        </p:nvSpPr>
        <p:spPr>
          <a:xfrm>
            <a:off x="5468112" y="2798064"/>
            <a:ext cx="3493008" cy="64008"/>
          </a:xfrm>
          <a:prstGeom prst="rect">
            <a:avLst/>
          </a:prstGeom>
          <a:solidFill>
            <a:srgbClr val="0D9488"/>
          </a:solidFill>
          <a:ln w="12700">
            <a:solidFill>
              <a:srgbClr val="0D9488"/>
            </a:solidFill>
            <a:prstDash val="solid"/>
          </a:ln>
        </p:spPr>
      </p:sp>
      <p:sp>
        <p:nvSpPr>
          <p:cNvPr id="23" name="Text 21"/>
          <p:cNvSpPr/>
          <p:nvPr/>
        </p:nvSpPr>
        <p:spPr>
          <a:xfrm>
            <a:off x="5577840" y="2889504"/>
            <a:ext cx="3246120" cy="256032"/>
          </a:xfrm>
          <a:prstGeom prst="rect">
            <a:avLst/>
          </a:prstGeom>
          <a:noFill/>
          <a:ln/>
        </p:spPr>
        <p:txBody>
          <a:bodyPr wrap="square" rtlCol="0" anchor="ctr"/>
          <a:lstStyle/>
          <a:p>
            <a:pPr indent="0" marL="0">
              <a:buNone/>
            </a:pPr>
            <a:r>
              <a:rPr lang="en-US" sz="1100" b="1" dirty="0">
                <a:solidFill>
                  <a:srgbClr val="0D9488"/>
                </a:solidFill>
              </a:rPr>
              <a:t>Wireshark Filter</a:t>
            </a:r>
            <a:endParaRPr lang="en-US" sz="1100" dirty="0"/>
          </a:p>
        </p:txBody>
      </p:sp>
      <p:sp>
        <p:nvSpPr>
          <p:cNvPr id="24" name="Text 22"/>
          <p:cNvSpPr/>
          <p:nvPr/>
        </p:nvSpPr>
        <p:spPr>
          <a:xfrm>
            <a:off x="5577840" y="3127248"/>
            <a:ext cx="3246120" cy="749808"/>
          </a:xfrm>
          <a:prstGeom prst="rect">
            <a:avLst/>
          </a:prstGeom>
          <a:noFill/>
          <a:ln/>
        </p:spPr>
        <p:txBody>
          <a:bodyPr wrap="square" rtlCol="0" anchor="ctr"/>
          <a:lstStyle/>
          <a:p>
            <a:pPr indent="0" marL="0">
              <a:buNone/>
            </a:pPr>
            <a:r>
              <a:rPr lang="en-US" sz="1100" dirty="0">
                <a:solidFill>
                  <a:srgbClr val="1A1A2E"/>
                </a:solidFill>
                <a:latin typeface="Calibri" pitchFamily="34" charset="0"/>
                <a:ea typeface="Calibri" pitchFamily="34" charset="-122"/>
                <a:cs typeface="Calibri" pitchFamily="34" charset="-120"/>
              </a:rPr>
              <a:t>In Wireshark: type 'tls' in the filter bar. Watch the TLS handshake — Client Hello, Server Hello, Certificate exchange — this is Layer 6 encryption being set up in real time.</a:t>
            </a:r>
            <a:endParaRPr lang="en-US" sz="1100" dirty="0"/>
          </a:p>
        </p:txBody>
      </p:sp>
      <p:sp>
        <p:nvSpPr>
          <p:cNvPr id="25" name="Shape 23"/>
          <p:cNvSpPr/>
          <p:nvPr/>
        </p:nvSpPr>
        <p:spPr>
          <a:xfrm>
            <a:off x="5468112" y="3995928"/>
            <a:ext cx="3493008" cy="685800"/>
          </a:xfrm>
          <a:prstGeom prst="rect">
            <a:avLst/>
          </a:prstGeom>
          <a:solidFill>
            <a:srgbClr val="FFF7ED"/>
          </a:solidFill>
          <a:ln w="12700">
            <a:solidFill>
              <a:srgbClr val="F97316"/>
            </a:solidFill>
            <a:prstDash val="solid"/>
          </a:ln>
        </p:spPr>
      </p:sp>
      <p:sp>
        <p:nvSpPr>
          <p:cNvPr id="26" name="Text 24"/>
          <p:cNvSpPr/>
          <p:nvPr/>
        </p:nvSpPr>
        <p:spPr>
          <a:xfrm>
            <a:off x="5559552" y="4023360"/>
            <a:ext cx="3310128" cy="658368"/>
          </a:xfrm>
          <a:prstGeom prst="rect">
            <a:avLst/>
          </a:prstGeom>
          <a:noFill/>
          <a:ln/>
        </p:spPr>
        <p:txBody>
          <a:bodyPr wrap="square" rtlCol="0" anchor="ctr"/>
          <a:lstStyle/>
          <a:p>
            <a:pPr indent="0" marL="0">
              <a:buNone/>
            </a:pPr>
            <a:r>
              <a:rPr lang="en-US" sz="1150" b="1" dirty="0">
                <a:solidFill>
                  <a:srgbClr val="92400E"/>
                </a:solidFill>
                <a:latin typeface="Calibri" pitchFamily="34" charset="0"/>
                <a:ea typeface="Calibri" pitchFamily="34" charset="-122"/>
                <a:cs typeface="Calibri" pitchFamily="34" charset="-120"/>
              </a:rPr>
              <a:t>Remember: Encryption, compression, or data format conversion = Layer 6. TLS/SSL = Layer 6.</a:t>
            </a:r>
            <a:endParaRPr lang="en-US" sz="1150" dirty="0"/>
          </a:p>
        </p:txBody>
      </p:sp>
      <p:sp>
        <p:nvSpPr>
          <p:cNvPr id="27" name="Shape 25"/>
          <p:cNvSpPr/>
          <p:nvPr/>
        </p:nvSpPr>
        <p:spPr>
          <a:xfrm>
            <a:off x="0" y="4846320"/>
            <a:ext cx="9144000" cy="297180"/>
          </a:xfrm>
          <a:prstGeom prst="rect">
            <a:avLst/>
          </a:prstGeom>
          <a:solidFill>
            <a:srgbClr val="1B3A6B"/>
          </a:solidFill>
          <a:ln w="12700">
            <a:solidFill>
              <a:srgbClr val="1B3A6B"/>
            </a:solidFill>
            <a:prstDash val="solid"/>
          </a:ln>
        </p:spPr>
      </p:sp>
      <p:sp>
        <p:nvSpPr>
          <p:cNvPr id="28" name="Text 26"/>
          <p:cNvSpPr/>
          <p:nvPr/>
        </p:nvSpPr>
        <p:spPr>
          <a:xfrm>
            <a:off x="0" y="4846320"/>
            <a:ext cx="9144000" cy="297180"/>
          </a:xfrm>
          <a:prstGeom prst="rect">
            <a:avLst/>
          </a:prstGeom>
          <a:noFill/>
          <a:ln/>
        </p:spPr>
        <p:txBody>
          <a:bodyPr wrap="square" lIns="0" tIns="0" rIns="0" bIns="0" rtlCol="0" anchor="ctr"/>
          <a:lstStyle/>
          <a:p>
            <a:pPr algn="ctr" indent="0" marL="0">
              <a:buNone/>
            </a:pPr>
            <a:r>
              <a:rPr lang="en-US" sz="1100" dirty="0">
                <a:solidFill>
                  <a:srgbClr val="CBD5E1"/>
                </a:solidFill>
              </a:rPr>
              <a:t>Layer 6: Presentation  |  OSI Model</a:t>
            </a:r>
            <a:endParaRPr lang="en-US" sz="11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4F7FB"/>
        </a:solidFill>
      </p:bgPr>
    </p:bg>
    <p:spTree>
      <p:nvGrpSpPr>
        <p:cNvPr id="1" name=""/>
        <p:cNvGrpSpPr/>
        <p:nvPr/>
      </p:nvGrpSpPr>
      <p:grpSpPr>
        <a:xfrm>
          <a:off x="0" y="0"/>
          <a:ext cx="0" cy="0"/>
          <a:chOff x="0" y="0"/>
          <a:chExt cx="0" cy="0"/>
        </a:xfrm>
      </p:grpSpPr>
      <p:sp>
        <p:nvSpPr>
          <p:cNvPr id="2" name="Shape 0"/>
          <p:cNvSpPr/>
          <p:nvPr/>
        </p:nvSpPr>
        <p:spPr>
          <a:xfrm>
            <a:off x="0" y="0"/>
            <a:ext cx="9144000" cy="548640"/>
          </a:xfrm>
          <a:prstGeom prst="rect">
            <a:avLst/>
          </a:prstGeom>
          <a:solidFill>
            <a:srgbClr val="F1C40F"/>
          </a:solidFill>
          <a:ln w="12700">
            <a:solidFill>
              <a:srgbClr val="F1C40F"/>
            </a:solidFill>
            <a:prstDash val="solid"/>
          </a:ln>
        </p:spPr>
      </p:sp>
      <p:sp>
        <p:nvSpPr>
          <p:cNvPr id="3" name="Text 1"/>
          <p:cNvSpPr/>
          <p:nvPr/>
        </p:nvSpPr>
        <p:spPr>
          <a:xfrm>
            <a:off x="274320" y="0"/>
            <a:ext cx="6858000" cy="548640"/>
          </a:xfrm>
          <a:prstGeom prst="rect">
            <a:avLst/>
          </a:prstGeom>
          <a:noFill/>
          <a:ln/>
        </p:spPr>
        <p:txBody>
          <a:bodyPr wrap="square" lIns="0" tIns="0" rIns="0" bIns="0" rtlCol="0" anchor="ctr"/>
          <a:lstStyle/>
          <a:p>
            <a:pPr indent="0" marL="0">
              <a:buNone/>
            </a:pPr>
            <a:r>
              <a:rPr lang="en-US" sz="2300" b="1" dirty="0">
                <a:solidFill>
                  <a:srgbClr val="FFFFFF"/>
                </a:solidFill>
              </a:rPr>
              <a:t>Layer 5  —  Session Layer</a:t>
            </a:r>
            <a:endParaRPr lang="en-US" sz="2300" dirty="0"/>
          </a:p>
        </p:txBody>
      </p:sp>
      <p:sp>
        <p:nvSpPr>
          <p:cNvPr id="4" name="Shape 2"/>
          <p:cNvSpPr/>
          <p:nvPr/>
        </p:nvSpPr>
        <p:spPr>
          <a:xfrm>
            <a:off x="7406640" y="91440"/>
            <a:ext cx="1463040" cy="365760"/>
          </a:xfrm>
          <a:prstGeom prst="rect">
            <a:avLst/>
          </a:prstGeom>
          <a:solidFill>
            <a:srgbClr val="1B3A6B"/>
          </a:solidFill>
          <a:ln w="12700">
            <a:solidFill>
              <a:srgbClr val="1B3A6B"/>
            </a:solidFill>
            <a:prstDash val="solid"/>
          </a:ln>
        </p:spPr>
      </p:sp>
      <p:sp>
        <p:nvSpPr>
          <p:cNvPr id="5" name="Text 3"/>
          <p:cNvSpPr/>
          <p:nvPr/>
        </p:nvSpPr>
        <p:spPr>
          <a:xfrm>
            <a:off x="7406640" y="91440"/>
            <a:ext cx="1463040" cy="365760"/>
          </a:xfrm>
          <a:prstGeom prst="rect">
            <a:avLst/>
          </a:prstGeom>
          <a:noFill/>
          <a:ln/>
        </p:spPr>
        <p:txBody>
          <a:bodyPr wrap="square" lIns="0" tIns="0" rIns="0" bIns="0" rtlCol="0" anchor="ctr"/>
          <a:lstStyle/>
          <a:p>
            <a:pPr algn="ctr" indent="0" marL="0">
              <a:buNone/>
            </a:pPr>
            <a:r>
              <a:rPr lang="en-US" sz="1400" b="1" i="1" dirty="0">
                <a:solidFill>
                  <a:srgbClr val="FFFFFF"/>
                </a:solidFill>
              </a:rPr>
              <a:t>"Seem"</a:t>
            </a:r>
            <a:endParaRPr lang="en-US" sz="1400" dirty="0"/>
          </a:p>
        </p:txBody>
      </p:sp>
      <p:sp>
        <p:nvSpPr>
          <p:cNvPr id="6" name="Shape 4"/>
          <p:cNvSpPr/>
          <p:nvPr/>
        </p:nvSpPr>
        <p:spPr>
          <a:xfrm>
            <a:off x="164592" y="658368"/>
            <a:ext cx="5120640" cy="1234440"/>
          </a:xfrm>
          <a:prstGeom prst="rect">
            <a:avLst/>
          </a:prstGeom>
          <a:solidFill>
            <a:srgbClr val="FFFFFF"/>
          </a:solidFill>
          <a:ln w="12700">
            <a:solidFill>
              <a:srgbClr val="D1D9E6"/>
            </a:solidFill>
            <a:prstDash val="solid"/>
          </a:ln>
          <a:effectLst>
            <a:outerShdw sx="100000" sy="100000" kx="0" ky="0" algn="bl" rotWithShape="0" blurRad="88900" dist="25400" dir="8100000">
              <a:srgbClr val="000000">
                <a:alpha val="9000"/>
              </a:srgbClr>
            </a:outerShdw>
          </a:effectLst>
        </p:spPr>
      </p:sp>
      <p:sp>
        <p:nvSpPr>
          <p:cNvPr id="7" name="Shape 5"/>
          <p:cNvSpPr/>
          <p:nvPr/>
        </p:nvSpPr>
        <p:spPr>
          <a:xfrm>
            <a:off x="164592" y="658368"/>
            <a:ext cx="5120640" cy="64008"/>
          </a:xfrm>
          <a:prstGeom prst="rect">
            <a:avLst/>
          </a:prstGeom>
          <a:solidFill>
            <a:srgbClr val="F1C40F"/>
          </a:solidFill>
          <a:ln w="12700">
            <a:solidFill>
              <a:srgbClr val="F1C40F"/>
            </a:solidFill>
            <a:prstDash val="solid"/>
          </a:ln>
        </p:spPr>
      </p:sp>
      <p:sp>
        <p:nvSpPr>
          <p:cNvPr id="8" name="Text 6"/>
          <p:cNvSpPr/>
          <p:nvPr/>
        </p:nvSpPr>
        <p:spPr>
          <a:xfrm>
            <a:off x="292608" y="749808"/>
            <a:ext cx="4846320" cy="274320"/>
          </a:xfrm>
          <a:prstGeom prst="rect">
            <a:avLst/>
          </a:prstGeom>
          <a:noFill/>
          <a:ln/>
        </p:spPr>
        <p:txBody>
          <a:bodyPr wrap="square" rtlCol="0" anchor="ctr"/>
          <a:lstStyle/>
          <a:p>
            <a:pPr indent="0" marL="0">
              <a:buNone/>
            </a:pPr>
            <a:r>
              <a:rPr lang="en-US" sz="1150" b="1" dirty="0">
                <a:solidFill>
                  <a:srgbClr val="3E5070"/>
                </a:solidFill>
              </a:rPr>
              <a:t>What does this layer do?</a:t>
            </a:r>
            <a:endParaRPr lang="en-US" sz="1150" dirty="0"/>
          </a:p>
        </p:txBody>
      </p:sp>
      <p:sp>
        <p:nvSpPr>
          <p:cNvPr id="9" name="Text 7"/>
          <p:cNvSpPr/>
          <p:nvPr/>
        </p:nvSpPr>
        <p:spPr>
          <a:xfrm>
            <a:off x="256032" y="1005840"/>
            <a:ext cx="4937760" cy="822960"/>
          </a:xfrm>
          <a:prstGeom prst="rect">
            <a:avLst/>
          </a:prstGeom>
          <a:noFill/>
          <a:ln/>
        </p:spPr>
        <p:txBody>
          <a:bodyPr wrap="square" rtlCol="0" anchor="ctr"/>
          <a:lstStyle/>
          <a:p>
            <a:pPr indent="0" marL="0">
              <a:buNone/>
            </a:pPr>
            <a:r>
              <a:rPr lang="en-US" sz="1200" dirty="0">
                <a:solidFill>
                  <a:srgbClr val="1A1A2E"/>
                </a:solidFill>
                <a:latin typeface="Calibri" pitchFamily="34" charset="0"/>
                <a:ea typeface="Calibri" pitchFamily="34" charset="-122"/>
                <a:cs typeface="Calibri" pitchFamily="34" charset="-120"/>
              </a:rPr>
              <a:t>The Session Layer manages conversations between two devices. It is responsible for establishing a session, maintaining it while data is being exchanged, and terminating it gracefully when the communication ends. If a connection drops mid-session, Layer 5 can attempt to resume it.</a:t>
            </a:r>
            <a:endParaRPr lang="en-US" sz="1200" dirty="0"/>
          </a:p>
        </p:txBody>
      </p:sp>
      <p:sp>
        <p:nvSpPr>
          <p:cNvPr id="10" name="Shape 8"/>
          <p:cNvSpPr/>
          <p:nvPr/>
        </p:nvSpPr>
        <p:spPr>
          <a:xfrm>
            <a:off x="164592" y="1984248"/>
            <a:ext cx="5120640" cy="2468880"/>
          </a:xfrm>
          <a:prstGeom prst="rect">
            <a:avLst/>
          </a:prstGeom>
          <a:solidFill>
            <a:srgbClr val="FFFFFF"/>
          </a:solidFill>
          <a:ln w="12700">
            <a:solidFill>
              <a:srgbClr val="D1D9E6"/>
            </a:solidFill>
            <a:prstDash val="solid"/>
          </a:ln>
          <a:effectLst>
            <a:outerShdw sx="100000" sy="100000" kx="0" ky="0" algn="bl" rotWithShape="0" blurRad="88900" dist="25400" dir="8100000">
              <a:srgbClr val="000000">
                <a:alpha val="9000"/>
              </a:srgbClr>
            </a:outerShdw>
          </a:effectLst>
        </p:spPr>
      </p:sp>
      <p:sp>
        <p:nvSpPr>
          <p:cNvPr id="11" name="Shape 9"/>
          <p:cNvSpPr/>
          <p:nvPr/>
        </p:nvSpPr>
        <p:spPr>
          <a:xfrm>
            <a:off x="164592" y="1984248"/>
            <a:ext cx="5120640" cy="64008"/>
          </a:xfrm>
          <a:prstGeom prst="rect">
            <a:avLst/>
          </a:prstGeom>
          <a:solidFill>
            <a:srgbClr val="1B3A6B"/>
          </a:solidFill>
          <a:ln w="12700">
            <a:solidFill>
              <a:srgbClr val="1B3A6B"/>
            </a:solidFill>
            <a:prstDash val="solid"/>
          </a:ln>
        </p:spPr>
      </p:sp>
      <p:sp>
        <p:nvSpPr>
          <p:cNvPr id="12" name="Shape 10"/>
          <p:cNvSpPr/>
          <p:nvPr/>
        </p:nvSpPr>
        <p:spPr>
          <a:xfrm>
            <a:off x="164592" y="1984248"/>
            <a:ext cx="5120640" cy="347472"/>
          </a:xfrm>
          <a:prstGeom prst="rect">
            <a:avLst/>
          </a:prstGeom>
          <a:solidFill>
            <a:srgbClr val="1B3A6B"/>
          </a:solidFill>
          <a:ln w="12700">
            <a:solidFill>
              <a:srgbClr val="1B3A6B"/>
            </a:solidFill>
            <a:prstDash val="solid"/>
          </a:ln>
        </p:spPr>
      </p:sp>
      <p:sp>
        <p:nvSpPr>
          <p:cNvPr id="13" name="Text 11"/>
          <p:cNvSpPr/>
          <p:nvPr/>
        </p:nvSpPr>
        <p:spPr>
          <a:xfrm>
            <a:off x="256032" y="1984248"/>
            <a:ext cx="4937760" cy="347472"/>
          </a:xfrm>
          <a:prstGeom prst="rect">
            <a:avLst/>
          </a:prstGeom>
          <a:noFill/>
          <a:ln/>
        </p:spPr>
        <p:txBody>
          <a:bodyPr wrap="square" lIns="0" tIns="0" rIns="0" bIns="0" rtlCol="0" anchor="ctr"/>
          <a:lstStyle/>
          <a:p>
            <a:pPr indent="0" marL="0">
              <a:buNone/>
            </a:pPr>
            <a:r>
              <a:rPr lang="en-US" sz="1250" b="1" dirty="0">
                <a:solidFill>
                  <a:srgbClr val="FFFFFF"/>
                </a:solidFill>
              </a:rPr>
              <a:t>Protocols &amp; Technologies</a:t>
            </a:r>
            <a:endParaRPr lang="en-US" sz="1250" dirty="0"/>
          </a:p>
        </p:txBody>
      </p:sp>
      <p:sp>
        <p:nvSpPr>
          <p:cNvPr id="14" name="Text 12"/>
          <p:cNvSpPr/>
          <p:nvPr/>
        </p:nvSpPr>
        <p:spPr>
          <a:xfrm>
            <a:off x="256032" y="2377440"/>
            <a:ext cx="4937760" cy="2011680"/>
          </a:xfrm>
          <a:prstGeom prst="rect">
            <a:avLst/>
          </a:prstGeom>
          <a:noFill/>
          <a:ln/>
        </p:spPr>
        <p:txBody>
          <a:bodyPr wrap="square" rtlCol="0" anchor="ctr"/>
          <a:lstStyle/>
          <a:p>
            <a:pPr marL="342900" indent="-342900">
              <a:buSzPct val="100000"/>
              <a:buChar char="•"/>
            </a:pPr>
            <a:r>
              <a:rPr lang="en-US" sz="1150" dirty="0">
                <a:solidFill>
                  <a:srgbClr val="1A1A2E"/>
                </a:solidFill>
                <a:latin typeface="Calibri" pitchFamily="34" charset="0"/>
                <a:ea typeface="Calibri" pitchFamily="34" charset="-122"/>
                <a:cs typeface="Calibri" pitchFamily="34" charset="-120"/>
              </a:rPr>
              <a:t>NetBIOS — Session management for Windows networks</a:t>
            </a:r>
            <a:endParaRPr lang="en-US" sz="1150" dirty="0"/>
          </a:p>
          <a:p>
            <a:pPr marL="342900" indent="-342900">
              <a:buSzPct val="100000"/>
              <a:buChar char="•"/>
            </a:pPr>
            <a:r>
              <a:rPr lang="en-US" sz="1150" dirty="0">
                <a:solidFill>
                  <a:srgbClr val="1A1A2E"/>
                </a:solidFill>
                <a:latin typeface="Calibri" pitchFamily="34" charset="0"/>
                <a:ea typeface="Calibri" pitchFamily="34" charset="-122"/>
                <a:cs typeface="Calibri" pitchFamily="34" charset="-120"/>
              </a:rPr>
              <a:t>RPC (Remote Procedure Call) — Execute code on a remote computer</a:t>
            </a:r>
            <a:endParaRPr lang="en-US" sz="1150" dirty="0"/>
          </a:p>
          <a:p>
            <a:pPr marL="342900" indent="-342900">
              <a:buSzPct val="100000"/>
              <a:buChar char="•"/>
            </a:pPr>
            <a:r>
              <a:rPr lang="en-US" sz="1150" dirty="0">
                <a:solidFill>
                  <a:srgbClr val="1A1A2E"/>
                </a:solidFill>
                <a:latin typeface="Calibri" pitchFamily="34" charset="0"/>
                <a:ea typeface="Calibri" pitchFamily="34" charset="-122"/>
                <a:cs typeface="Calibri" pitchFamily="34" charset="-120"/>
              </a:rPr>
              <a:t>SIP — Setup and teardown of voice and video calls (VoIP)</a:t>
            </a:r>
            <a:endParaRPr lang="en-US" sz="1150" dirty="0"/>
          </a:p>
          <a:p>
            <a:pPr marL="342900" indent="-342900">
              <a:buSzPct val="100000"/>
              <a:buChar char="•"/>
            </a:pPr>
            <a:r>
              <a:rPr lang="en-US" sz="1150" dirty="0">
                <a:solidFill>
                  <a:srgbClr val="1A1A2E"/>
                </a:solidFill>
                <a:latin typeface="Calibri" pitchFamily="34" charset="0"/>
                <a:ea typeface="Calibri" pitchFamily="34" charset="-122"/>
                <a:cs typeface="Calibri" pitchFamily="34" charset="-120"/>
              </a:rPr>
              <a:t>PPTP — VPN tunneling protocol</a:t>
            </a:r>
            <a:endParaRPr lang="en-US" sz="1150" dirty="0"/>
          </a:p>
          <a:p>
            <a:pPr marL="342900" indent="-342900">
              <a:buSzPct val="100000"/>
              <a:buChar char="•"/>
            </a:pPr>
            <a:r>
              <a:rPr lang="en-US" sz="1150" dirty="0">
                <a:solidFill>
                  <a:srgbClr val="1A1A2E"/>
                </a:solidFill>
                <a:latin typeface="Calibri" pitchFamily="34" charset="0"/>
                <a:ea typeface="Calibri" pitchFamily="34" charset="-122"/>
                <a:cs typeface="Calibri" pitchFamily="34" charset="-120"/>
              </a:rPr>
              <a:t>H.245 — Multimedia conference call control</a:t>
            </a:r>
            <a:endParaRPr lang="en-US" sz="1150" dirty="0"/>
          </a:p>
          <a:p>
            <a:pPr marL="342900" indent="-342900">
              <a:buSzPct val="100000"/>
              <a:buChar char="•"/>
            </a:pPr>
            <a:r>
              <a:rPr lang="en-US" sz="1150" dirty="0">
                <a:solidFill>
                  <a:srgbClr val="1A1A2E"/>
                </a:solidFill>
                <a:latin typeface="Calibri" pitchFamily="34" charset="0"/>
                <a:ea typeface="Calibri" pitchFamily="34" charset="-122"/>
                <a:cs typeface="Calibri" pitchFamily="34" charset="-120"/>
              </a:rPr>
              <a:t>NFS — Network File System session management</a:t>
            </a:r>
            <a:endParaRPr lang="en-US" sz="1150" dirty="0"/>
          </a:p>
        </p:txBody>
      </p:sp>
      <p:sp>
        <p:nvSpPr>
          <p:cNvPr id="15" name="Shape 13"/>
          <p:cNvSpPr/>
          <p:nvPr/>
        </p:nvSpPr>
        <p:spPr>
          <a:xfrm>
            <a:off x="5468112" y="658368"/>
            <a:ext cx="3493008" cy="822960"/>
          </a:xfrm>
          <a:prstGeom prst="rect">
            <a:avLst/>
          </a:prstGeom>
          <a:solidFill>
            <a:srgbClr val="FFFFFF"/>
          </a:solidFill>
          <a:ln w="12700">
            <a:solidFill>
              <a:srgbClr val="D1D9E6"/>
            </a:solidFill>
            <a:prstDash val="solid"/>
          </a:ln>
          <a:effectLst>
            <a:outerShdw sx="100000" sy="100000" kx="0" ky="0" algn="bl" rotWithShape="0" blurRad="88900" dist="25400" dir="8100000">
              <a:srgbClr val="000000">
                <a:alpha val="9000"/>
              </a:srgbClr>
            </a:outerShdw>
          </a:effectLst>
        </p:spPr>
      </p:sp>
      <p:sp>
        <p:nvSpPr>
          <p:cNvPr id="16" name="Text 14"/>
          <p:cNvSpPr/>
          <p:nvPr/>
        </p:nvSpPr>
        <p:spPr>
          <a:xfrm>
            <a:off x="5577840" y="694944"/>
            <a:ext cx="3246120" cy="256032"/>
          </a:xfrm>
          <a:prstGeom prst="rect">
            <a:avLst/>
          </a:prstGeom>
          <a:noFill/>
          <a:ln/>
        </p:spPr>
        <p:txBody>
          <a:bodyPr wrap="square" rtlCol="0" anchor="ctr"/>
          <a:lstStyle/>
          <a:p>
            <a:pPr indent="0" marL="0">
              <a:buNone/>
            </a:pPr>
            <a:r>
              <a:rPr lang="en-US" sz="1100" b="1" dirty="0">
                <a:solidFill>
                  <a:srgbClr val="3E5070"/>
                </a:solidFill>
              </a:rPr>
              <a:t>Network Device</a:t>
            </a:r>
            <a:endParaRPr lang="en-US" sz="1100" dirty="0"/>
          </a:p>
        </p:txBody>
      </p:sp>
      <p:sp>
        <p:nvSpPr>
          <p:cNvPr id="17" name="Text 15"/>
          <p:cNvSpPr/>
          <p:nvPr/>
        </p:nvSpPr>
        <p:spPr>
          <a:xfrm>
            <a:off x="5577840" y="932688"/>
            <a:ext cx="3246120" cy="457200"/>
          </a:xfrm>
          <a:prstGeom prst="rect">
            <a:avLst/>
          </a:prstGeom>
          <a:noFill/>
          <a:ln/>
        </p:spPr>
        <p:txBody>
          <a:bodyPr wrap="square" rtlCol="0" anchor="ctr"/>
          <a:lstStyle/>
          <a:p>
            <a:pPr indent="0" marL="0">
              <a:buNone/>
            </a:pPr>
            <a:r>
              <a:rPr lang="en-US" sz="1200" b="1" dirty="0">
                <a:solidFill>
                  <a:srgbClr val="1B3A6B"/>
                </a:solidFill>
                <a:latin typeface="Calibri" pitchFamily="34" charset="0"/>
                <a:ea typeface="Calibri" pitchFamily="34" charset="-122"/>
                <a:cs typeface="Calibri" pitchFamily="34" charset="-120"/>
              </a:rPr>
              <a:t>No dedicated hardware — Managed by application-layer software and the OS</a:t>
            </a:r>
            <a:endParaRPr lang="en-US" sz="1200" dirty="0"/>
          </a:p>
        </p:txBody>
      </p:sp>
      <p:sp>
        <p:nvSpPr>
          <p:cNvPr id="18" name="Shape 16"/>
          <p:cNvSpPr/>
          <p:nvPr/>
        </p:nvSpPr>
        <p:spPr>
          <a:xfrm>
            <a:off x="5468112" y="1581912"/>
            <a:ext cx="3493008" cy="1115568"/>
          </a:xfrm>
          <a:prstGeom prst="rect">
            <a:avLst/>
          </a:prstGeom>
          <a:solidFill>
            <a:srgbClr val="FFFFFF"/>
          </a:solidFill>
          <a:ln w="12700">
            <a:solidFill>
              <a:srgbClr val="D1D9E6"/>
            </a:solidFill>
            <a:prstDash val="solid"/>
          </a:ln>
          <a:effectLst>
            <a:outerShdw sx="100000" sy="100000" kx="0" ky="0" algn="bl" rotWithShape="0" blurRad="88900" dist="25400" dir="8100000">
              <a:srgbClr val="000000">
                <a:alpha val="9000"/>
              </a:srgbClr>
            </a:outerShdw>
          </a:effectLst>
        </p:spPr>
      </p:sp>
      <p:sp>
        <p:nvSpPr>
          <p:cNvPr id="19" name="Text 17"/>
          <p:cNvSpPr/>
          <p:nvPr/>
        </p:nvSpPr>
        <p:spPr>
          <a:xfrm>
            <a:off x="5577840" y="1618488"/>
            <a:ext cx="3246120" cy="256032"/>
          </a:xfrm>
          <a:prstGeom prst="rect">
            <a:avLst/>
          </a:prstGeom>
          <a:noFill/>
          <a:ln/>
        </p:spPr>
        <p:txBody>
          <a:bodyPr wrap="square" rtlCol="0" anchor="ctr"/>
          <a:lstStyle/>
          <a:p>
            <a:pPr indent="0" marL="0">
              <a:buNone/>
            </a:pPr>
            <a:r>
              <a:rPr lang="en-US" sz="1100" b="1" dirty="0">
                <a:solidFill>
                  <a:srgbClr val="3E5070"/>
                </a:solidFill>
              </a:rPr>
              <a:t>Real World Example</a:t>
            </a:r>
            <a:endParaRPr lang="en-US" sz="1100" dirty="0"/>
          </a:p>
        </p:txBody>
      </p:sp>
      <p:sp>
        <p:nvSpPr>
          <p:cNvPr id="20" name="Text 18"/>
          <p:cNvSpPr/>
          <p:nvPr/>
        </p:nvSpPr>
        <p:spPr>
          <a:xfrm>
            <a:off x="5577840" y="1856232"/>
            <a:ext cx="3246120" cy="795528"/>
          </a:xfrm>
          <a:prstGeom prst="rect">
            <a:avLst/>
          </a:prstGeom>
          <a:noFill/>
          <a:ln/>
        </p:spPr>
        <p:txBody>
          <a:bodyPr wrap="square" rtlCol="0" anchor="ctr"/>
          <a:lstStyle/>
          <a:p>
            <a:pPr indent="0" marL="0">
              <a:buNone/>
            </a:pPr>
            <a:r>
              <a:rPr lang="en-US" sz="1150" dirty="0">
                <a:solidFill>
                  <a:srgbClr val="1A1A2E"/>
                </a:solidFill>
                <a:latin typeface="Calibri" pitchFamily="34" charset="0"/>
                <a:ea typeface="Calibri" pitchFamily="34" charset="-122"/>
                <a:cs typeface="Calibri" pitchFamily="34" charset="-120"/>
              </a:rPr>
              <a:t>When you make a Zoom call: the call starting is session establishment, staying connected while you talk is session maintenance, and hanging up is session termination. That entire lifecycle is Layer 5.</a:t>
            </a:r>
            <a:endParaRPr lang="en-US" sz="1150" dirty="0"/>
          </a:p>
        </p:txBody>
      </p:sp>
      <p:sp>
        <p:nvSpPr>
          <p:cNvPr id="21" name="Shape 19"/>
          <p:cNvSpPr/>
          <p:nvPr/>
        </p:nvSpPr>
        <p:spPr>
          <a:xfrm>
            <a:off x="5468112" y="2798064"/>
            <a:ext cx="3493008" cy="1097280"/>
          </a:xfrm>
          <a:prstGeom prst="rect">
            <a:avLst/>
          </a:prstGeom>
          <a:solidFill>
            <a:srgbClr val="FFFFFF"/>
          </a:solidFill>
          <a:ln w="12700">
            <a:solidFill>
              <a:srgbClr val="D1D9E6"/>
            </a:solidFill>
            <a:prstDash val="solid"/>
          </a:ln>
          <a:effectLst>
            <a:outerShdw sx="100000" sy="100000" kx="0" ky="0" algn="bl" rotWithShape="0" blurRad="88900" dist="25400" dir="8100000">
              <a:srgbClr val="000000">
                <a:alpha val="9000"/>
              </a:srgbClr>
            </a:outerShdw>
          </a:effectLst>
        </p:spPr>
      </p:sp>
      <p:sp>
        <p:nvSpPr>
          <p:cNvPr id="22" name="Shape 20"/>
          <p:cNvSpPr/>
          <p:nvPr/>
        </p:nvSpPr>
        <p:spPr>
          <a:xfrm>
            <a:off x="5468112" y="2798064"/>
            <a:ext cx="3493008" cy="64008"/>
          </a:xfrm>
          <a:prstGeom prst="rect">
            <a:avLst/>
          </a:prstGeom>
          <a:solidFill>
            <a:srgbClr val="0D9488"/>
          </a:solidFill>
          <a:ln w="12700">
            <a:solidFill>
              <a:srgbClr val="0D9488"/>
            </a:solidFill>
            <a:prstDash val="solid"/>
          </a:ln>
        </p:spPr>
      </p:sp>
      <p:sp>
        <p:nvSpPr>
          <p:cNvPr id="23" name="Text 21"/>
          <p:cNvSpPr/>
          <p:nvPr/>
        </p:nvSpPr>
        <p:spPr>
          <a:xfrm>
            <a:off x="5577840" y="2889504"/>
            <a:ext cx="3246120" cy="256032"/>
          </a:xfrm>
          <a:prstGeom prst="rect">
            <a:avLst/>
          </a:prstGeom>
          <a:noFill/>
          <a:ln/>
        </p:spPr>
        <p:txBody>
          <a:bodyPr wrap="square" rtlCol="0" anchor="ctr"/>
          <a:lstStyle/>
          <a:p>
            <a:pPr indent="0" marL="0">
              <a:buNone/>
            </a:pPr>
            <a:r>
              <a:rPr lang="en-US" sz="1100" b="1" dirty="0">
                <a:solidFill>
                  <a:srgbClr val="0D9488"/>
                </a:solidFill>
              </a:rPr>
              <a:t>Wireshark Filter</a:t>
            </a:r>
            <a:endParaRPr lang="en-US" sz="1100" dirty="0"/>
          </a:p>
        </p:txBody>
      </p:sp>
      <p:sp>
        <p:nvSpPr>
          <p:cNvPr id="24" name="Text 22"/>
          <p:cNvSpPr/>
          <p:nvPr/>
        </p:nvSpPr>
        <p:spPr>
          <a:xfrm>
            <a:off x="5577840" y="3127248"/>
            <a:ext cx="3246120" cy="749808"/>
          </a:xfrm>
          <a:prstGeom prst="rect">
            <a:avLst/>
          </a:prstGeom>
          <a:noFill/>
          <a:ln/>
        </p:spPr>
        <p:txBody>
          <a:bodyPr wrap="square" rtlCol="0" anchor="ctr"/>
          <a:lstStyle/>
          <a:p>
            <a:pPr indent="0" marL="0">
              <a:buNone/>
            </a:pPr>
            <a:r>
              <a:rPr lang="en-US" sz="1100" dirty="0">
                <a:solidFill>
                  <a:srgbClr val="1A1A2E"/>
                </a:solidFill>
                <a:latin typeface="Calibri" pitchFamily="34" charset="0"/>
                <a:ea typeface="Calibri" pitchFamily="34" charset="-122"/>
                <a:cs typeface="Calibri" pitchFamily="34" charset="-120"/>
              </a:rPr>
              <a:t>In Wireshark: type 'sip' in the filter bar. You will see SIP INVITE, 200 OK, and BYE messages — these are the session setup and teardown messages for a VoIP call.</a:t>
            </a:r>
            <a:endParaRPr lang="en-US" sz="1100" dirty="0"/>
          </a:p>
        </p:txBody>
      </p:sp>
      <p:sp>
        <p:nvSpPr>
          <p:cNvPr id="25" name="Shape 23"/>
          <p:cNvSpPr/>
          <p:nvPr/>
        </p:nvSpPr>
        <p:spPr>
          <a:xfrm>
            <a:off x="5468112" y="3995928"/>
            <a:ext cx="3493008" cy="685800"/>
          </a:xfrm>
          <a:prstGeom prst="rect">
            <a:avLst/>
          </a:prstGeom>
          <a:solidFill>
            <a:srgbClr val="FFF7ED"/>
          </a:solidFill>
          <a:ln w="12700">
            <a:solidFill>
              <a:srgbClr val="F97316"/>
            </a:solidFill>
            <a:prstDash val="solid"/>
          </a:ln>
        </p:spPr>
      </p:sp>
      <p:sp>
        <p:nvSpPr>
          <p:cNvPr id="26" name="Text 24"/>
          <p:cNvSpPr/>
          <p:nvPr/>
        </p:nvSpPr>
        <p:spPr>
          <a:xfrm>
            <a:off x="5559552" y="4023360"/>
            <a:ext cx="3310128" cy="658368"/>
          </a:xfrm>
          <a:prstGeom prst="rect">
            <a:avLst/>
          </a:prstGeom>
          <a:noFill/>
          <a:ln/>
        </p:spPr>
        <p:txBody>
          <a:bodyPr wrap="square" rtlCol="0" anchor="ctr"/>
          <a:lstStyle/>
          <a:p>
            <a:pPr indent="0" marL="0">
              <a:buNone/>
            </a:pPr>
            <a:r>
              <a:rPr lang="en-US" sz="1150" b="1" dirty="0">
                <a:solidFill>
                  <a:srgbClr val="92400E"/>
                </a:solidFill>
                <a:latin typeface="Calibri" pitchFamily="34" charset="0"/>
                <a:ea typeface="Calibri" pitchFamily="34" charset="-122"/>
                <a:cs typeface="Calibri" pitchFamily="34" charset="-120"/>
              </a:rPr>
              <a:t>Remember: Connection start, maintain, or end = Layer 5. Video calls, RPC, VoIP = Layer 5.</a:t>
            </a:r>
            <a:endParaRPr lang="en-US" sz="1150" dirty="0"/>
          </a:p>
        </p:txBody>
      </p:sp>
      <p:sp>
        <p:nvSpPr>
          <p:cNvPr id="27" name="Shape 25"/>
          <p:cNvSpPr/>
          <p:nvPr/>
        </p:nvSpPr>
        <p:spPr>
          <a:xfrm>
            <a:off x="0" y="4846320"/>
            <a:ext cx="9144000" cy="297180"/>
          </a:xfrm>
          <a:prstGeom prst="rect">
            <a:avLst/>
          </a:prstGeom>
          <a:solidFill>
            <a:srgbClr val="1B3A6B"/>
          </a:solidFill>
          <a:ln w="12700">
            <a:solidFill>
              <a:srgbClr val="1B3A6B"/>
            </a:solidFill>
            <a:prstDash val="solid"/>
          </a:ln>
        </p:spPr>
      </p:sp>
      <p:sp>
        <p:nvSpPr>
          <p:cNvPr id="28" name="Text 26"/>
          <p:cNvSpPr/>
          <p:nvPr/>
        </p:nvSpPr>
        <p:spPr>
          <a:xfrm>
            <a:off x="0" y="4846320"/>
            <a:ext cx="9144000" cy="297180"/>
          </a:xfrm>
          <a:prstGeom prst="rect">
            <a:avLst/>
          </a:prstGeom>
          <a:noFill/>
          <a:ln/>
        </p:spPr>
        <p:txBody>
          <a:bodyPr wrap="square" lIns="0" tIns="0" rIns="0" bIns="0" rtlCol="0" anchor="ctr"/>
          <a:lstStyle/>
          <a:p>
            <a:pPr algn="ctr" indent="0" marL="0">
              <a:buNone/>
            </a:pPr>
            <a:r>
              <a:rPr lang="en-US" sz="1100" dirty="0">
                <a:solidFill>
                  <a:srgbClr val="CBD5E1"/>
                </a:solidFill>
              </a:rPr>
              <a:t>Layer 5: Session  |  OSI Model</a:t>
            </a:r>
            <a:endParaRPr lang="en-US" sz="11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4F7FB"/>
        </a:solidFill>
      </p:bgPr>
    </p:bg>
    <p:spTree>
      <p:nvGrpSpPr>
        <p:cNvPr id="1" name=""/>
        <p:cNvGrpSpPr/>
        <p:nvPr/>
      </p:nvGrpSpPr>
      <p:grpSpPr>
        <a:xfrm>
          <a:off x="0" y="0"/>
          <a:ext cx="0" cy="0"/>
          <a:chOff x="0" y="0"/>
          <a:chExt cx="0" cy="0"/>
        </a:xfrm>
      </p:grpSpPr>
      <p:sp>
        <p:nvSpPr>
          <p:cNvPr id="2" name="Shape 0"/>
          <p:cNvSpPr/>
          <p:nvPr/>
        </p:nvSpPr>
        <p:spPr>
          <a:xfrm>
            <a:off x="0" y="0"/>
            <a:ext cx="9144000" cy="548640"/>
          </a:xfrm>
          <a:prstGeom prst="rect">
            <a:avLst/>
          </a:prstGeom>
          <a:solidFill>
            <a:srgbClr val="2ECC71"/>
          </a:solidFill>
          <a:ln w="12700">
            <a:solidFill>
              <a:srgbClr val="2ECC71"/>
            </a:solidFill>
            <a:prstDash val="solid"/>
          </a:ln>
        </p:spPr>
      </p:sp>
      <p:sp>
        <p:nvSpPr>
          <p:cNvPr id="3" name="Text 1"/>
          <p:cNvSpPr/>
          <p:nvPr/>
        </p:nvSpPr>
        <p:spPr>
          <a:xfrm>
            <a:off x="274320" y="0"/>
            <a:ext cx="6858000" cy="548640"/>
          </a:xfrm>
          <a:prstGeom prst="rect">
            <a:avLst/>
          </a:prstGeom>
          <a:noFill/>
          <a:ln/>
        </p:spPr>
        <p:txBody>
          <a:bodyPr wrap="square" lIns="0" tIns="0" rIns="0" bIns="0" rtlCol="0" anchor="ctr"/>
          <a:lstStyle/>
          <a:p>
            <a:pPr indent="0" marL="0">
              <a:buNone/>
            </a:pPr>
            <a:r>
              <a:rPr lang="en-US" sz="2300" b="1" dirty="0">
                <a:solidFill>
                  <a:srgbClr val="FFFFFF"/>
                </a:solidFill>
              </a:rPr>
              <a:t>Layer 4  —  Transport Layer</a:t>
            </a:r>
            <a:endParaRPr lang="en-US" sz="2300" dirty="0"/>
          </a:p>
        </p:txBody>
      </p:sp>
      <p:sp>
        <p:nvSpPr>
          <p:cNvPr id="4" name="Shape 2"/>
          <p:cNvSpPr/>
          <p:nvPr/>
        </p:nvSpPr>
        <p:spPr>
          <a:xfrm>
            <a:off x="7406640" y="91440"/>
            <a:ext cx="1463040" cy="365760"/>
          </a:xfrm>
          <a:prstGeom prst="rect">
            <a:avLst/>
          </a:prstGeom>
          <a:solidFill>
            <a:srgbClr val="1B3A6B"/>
          </a:solidFill>
          <a:ln w="12700">
            <a:solidFill>
              <a:srgbClr val="1B3A6B"/>
            </a:solidFill>
            <a:prstDash val="solid"/>
          </a:ln>
        </p:spPr>
      </p:sp>
      <p:sp>
        <p:nvSpPr>
          <p:cNvPr id="5" name="Text 3"/>
          <p:cNvSpPr/>
          <p:nvPr/>
        </p:nvSpPr>
        <p:spPr>
          <a:xfrm>
            <a:off x="7406640" y="91440"/>
            <a:ext cx="1463040" cy="365760"/>
          </a:xfrm>
          <a:prstGeom prst="rect">
            <a:avLst/>
          </a:prstGeom>
          <a:noFill/>
          <a:ln/>
        </p:spPr>
        <p:txBody>
          <a:bodyPr wrap="square" lIns="0" tIns="0" rIns="0" bIns="0" rtlCol="0" anchor="ctr"/>
          <a:lstStyle/>
          <a:p>
            <a:pPr algn="ctr" indent="0" marL="0">
              <a:buNone/>
            </a:pPr>
            <a:r>
              <a:rPr lang="en-US" sz="1400" b="1" i="1" dirty="0">
                <a:solidFill>
                  <a:srgbClr val="FFFFFF"/>
                </a:solidFill>
              </a:rPr>
              <a:t>"To"</a:t>
            </a:r>
            <a:endParaRPr lang="en-US" sz="1400" dirty="0"/>
          </a:p>
        </p:txBody>
      </p:sp>
      <p:sp>
        <p:nvSpPr>
          <p:cNvPr id="6" name="Shape 4"/>
          <p:cNvSpPr/>
          <p:nvPr/>
        </p:nvSpPr>
        <p:spPr>
          <a:xfrm>
            <a:off x="164592" y="658368"/>
            <a:ext cx="5120640" cy="1234440"/>
          </a:xfrm>
          <a:prstGeom prst="rect">
            <a:avLst/>
          </a:prstGeom>
          <a:solidFill>
            <a:srgbClr val="FFFFFF"/>
          </a:solidFill>
          <a:ln w="12700">
            <a:solidFill>
              <a:srgbClr val="D1D9E6"/>
            </a:solidFill>
            <a:prstDash val="solid"/>
          </a:ln>
          <a:effectLst>
            <a:outerShdw sx="100000" sy="100000" kx="0" ky="0" algn="bl" rotWithShape="0" blurRad="88900" dist="25400" dir="8100000">
              <a:srgbClr val="000000">
                <a:alpha val="9000"/>
              </a:srgbClr>
            </a:outerShdw>
          </a:effectLst>
        </p:spPr>
      </p:sp>
      <p:sp>
        <p:nvSpPr>
          <p:cNvPr id="7" name="Shape 5"/>
          <p:cNvSpPr/>
          <p:nvPr/>
        </p:nvSpPr>
        <p:spPr>
          <a:xfrm>
            <a:off x="164592" y="658368"/>
            <a:ext cx="5120640" cy="64008"/>
          </a:xfrm>
          <a:prstGeom prst="rect">
            <a:avLst/>
          </a:prstGeom>
          <a:solidFill>
            <a:srgbClr val="2ECC71"/>
          </a:solidFill>
          <a:ln w="12700">
            <a:solidFill>
              <a:srgbClr val="2ECC71"/>
            </a:solidFill>
            <a:prstDash val="solid"/>
          </a:ln>
        </p:spPr>
      </p:sp>
      <p:sp>
        <p:nvSpPr>
          <p:cNvPr id="8" name="Text 6"/>
          <p:cNvSpPr/>
          <p:nvPr/>
        </p:nvSpPr>
        <p:spPr>
          <a:xfrm>
            <a:off x="292608" y="749808"/>
            <a:ext cx="4846320" cy="274320"/>
          </a:xfrm>
          <a:prstGeom prst="rect">
            <a:avLst/>
          </a:prstGeom>
          <a:noFill/>
          <a:ln/>
        </p:spPr>
        <p:txBody>
          <a:bodyPr wrap="square" rtlCol="0" anchor="ctr"/>
          <a:lstStyle/>
          <a:p>
            <a:pPr indent="0" marL="0">
              <a:buNone/>
            </a:pPr>
            <a:r>
              <a:rPr lang="en-US" sz="1150" b="1" dirty="0">
                <a:solidFill>
                  <a:srgbClr val="3E5070"/>
                </a:solidFill>
              </a:rPr>
              <a:t>What does this layer do?</a:t>
            </a:r>
            <a:endParaRPr lang="en-US" sz="1150" dirty="0"/>
          </a:p>
        </p:txBody>
      </p:sp>
      <p:sp>
        <p:nvSpPr>
          <p:cNvPr id="9" name="Text 7"/>
          <p:cNvSpPr/>
          <p:nvPr/>
        </p:nvSpPr>
        <p:spPr>
          <a:xfrm>
            <a:off x="256032" y="1005840"/>
            <a:ext cx="4937760" cy="822960"/>
          </a:xfrm>
          <a:prstGeom prst="rect">
            <a:avLst/>
          </a:prstGeom>
          <a:noFill/>
          <a:ln/>
        </p:spPr>
        <p:txBody>
          <a:bodyPr wrap="square" rtlCol="0" anchor="ctr"/>
          <a:lstStyle/>
          <a:p>
            <a:pPr indent="0" marL="0">
              <a:buNone/>
            </a:pPr>
            <a:r>
              <a:rPr lang="en-US" sz="1200" dirty="0">
                <a:solidFill>
                  <a:srgbClr val="1A1A2E"/>
                </a:solidFill>
                <a:latin typeface="Calibri" pitchFamily="34" charset="0"/>
                <a:ea typeface="Calibri" pitchFamily="34" charset="-122"/>
                <a:cs typeface="Calibri" pitchFamily="34" charset="-120"/>
              </a:rPr>
              <a:t>The Transport Layer delivers data end-to-end between source and destination. It segments large data into smaller chunks, sends them, and reassembles them in the correct order at the destination. The two core protocols are TCP (reliable) and UDP (fast). Port numbers also live at this layer.</a:t>
            </a:r>
            <a:endParaRPr lang="en-US" sz="1200" dirty="0"/>
          </a:p>
        </p:txBody>
      </p:sp>
      <p:sp>
        <p:nvSpPr>
          <p:cNvPr id="10" name="Shape 8"/>
          <p:cNvSpPr/>
          <p:nvPr/>
        </p:nvSpPr>
        <p:spPr>
          <a:xfrm>
            <a:off x="164592" y="1984248"/>
            <a:ext cx="5120640" cy="2468880"/>
          </a:xfrm>
          <a:prstGeom prst="rect">
            <a:avLst/>
          </a:prstGeom>
          <a:solidFill>
            <a:srgbClr val="FFFFFF"/>
          </a:solidFill>
          <a:ln w="12700">
            <a:solidFill>
              <a:srgbClr val="D1D9E6"/>
            </a:solidFill>
            <a:prstDash val="solid"/>
          </a:ln>
          <a:effectLst>
            <a:outerShdw sx="100000" sy="100000" kx="0" ky="0" algn="bl" rotWithShape="0" blurRad="88900" dist="25400" dir="8100000">
              <a:srgbClr val="000000">
                <a:alpha val="9000"/>
              </a:srgbClr>
            </a:outerShdw>
          </a:effectLst>
        </p:spPr>
      </p:sp>
      <p:sp>
        <p:nvSpPr>
          <p:cNvPr id="11" name="Shape 9"/>
          <p:cNvSpPr/>
          <p:nvPr/>
        </p:nvSpPr>
        <p:spPr>
          <a:xfrm>
            <a:off x="164592" y="1984248"/>
            <a:ext cx="5120640" cy="64008"/>
          </a:xfrm>
          <a:prstGeom prst="rect">
            <a:avLst/>
          </a:prstGeom>
          <a:solidFill>
            <a:srgbClr val="1B3A6B"/>
          </a:solidFill>
          <a:ln w="12700">
            <a:solidFill>
              <a:srgbClr val="1B3A6B"/>
            </a:solidFill>
            <a:prstDash val="solid"/>
          </a:ln>
        </p:spPr>
      </p:sp>
      <p:sp>
        <p:nvSpPr>
          <p:cNvPr id="12" name="Shape 10"/>
          <p:cNvSpPr/>
          <p:nvPr/>
        </p:nvSpPr>
        <p:spPr>
          <a:xfrm>
            <a:off x="164592" y="1984248"/>
            <a:ext cx="5120640" cy="347472"/>
          </a:xfrm>
          <a:prstGeom prst="rect">
            <a:avLst/>
          </a:prstGeom>
          <a:solidFill>
            <a:srgbClr val="1B3A6B"/>
          </a:solidFill>
          <a:ln w="12700">
            <a:solidFill>
              <a:srgbClr val="1B3A6B"/>
            </a:solidFill>
            <a:prstDash val="solid"/>
          </a:ln>
        </p:spPr>
      </p:sp>
      <p:sp>
        <p:nvSpPr>
          <p:cNvPr id="13" name="Text 11"/>
          <p:cNvSpPr/>
          <p:nvPr/>
        </p:nvSpPr>
        <p:spPr>
          <a:xfrm>
            <a:off x="256032" y="1984248"/>
            <a:ext cx="4937760" cy="347472"/>
          </a:xfrm>
          <a:prstGeom prst="rect">
            <a:avLst/>
          </a:prstGeom>
          <a:noFill/>
          <a:ln/>
        </p:spPr>
        <p:txBody>
          <a:bodyPr wrap="square" lIns="0" tIns="0" rIns="0" bIns="0" rtlCol="0" anchor="ctr"/>
          <a:lstStyle/>
          <a:p>
            <a:pPr indent="0" marL="0">
              <a:buNone/>
            </a:pPr>
            <a:r>
              <a:rPr lang="en-US" sz="1250" b="1" dirty="0">
                <a:solidFill>
                  <a:srgbClr val="FFFFFF"/>
                </a:solidFill>
              </a:rPr>
              <a:t>Protocols &amp; Technologies</a:t>
            </a:r>
            <a:endParaRPr lang="en-US" sz="1250" dirty="0"/>
          </a:p>
        </p:txBody>
      </p:sp>
      <p:sp>
        <p:nvSpPr>
          <p:cNvPr id="14" name="Text 12"/>
          <p:cNvSpPr/>
          <p:nvPr/>
        </p:nvSpPr>
        <p:spPr>
          <a:xfrm>
            <a:off x="256032" y="2377440"/>
            <a:ext cx="4937760" cy="2011680"/>
          </a:xfrm>
          <a:prstGeom prst="rect">
            <a:avLst/>
          </a:prstGeom>
          <a:noFill/>
          <a:ln/>
        </p:spPr>
        <p:txBody>
          <a:bodyPr wrap="square" rtlCol="0" anchor="ctr"/>
          <a:lstStyle/>
          <a:p>
            <a:pPr marL="342900" indent="-342900">
              <a:buSzPct val="100000"/>
              <a:buChar char="•"/>
            </a:pPr>
            <a:r>
              <a:rPr lang="en-US" sz="1150" dirty="0">
                <a:solidFill>
                  <a:srgbClr val="1A1A2E"/>
                </a:solidFill>
                <a:latin typeface="Calibri" pitchFamily="34" charset="0"/>
                <a:ea typeface="Calibri" pitchFamily="34" charset="-122"/>
                <a:cs typeface="Calibri" pitchFamily="34" charset="-120"/>
              </a:rPr>
              <a:t>TCP — Reliable, connection-oriented, uses acknowledgements</a:t>
            </a:r>
            <a:endParaRPr lang="en-US" sz="1150" dirty="0"/>
          </a:p>
          <a:p>
            <a:pPr marL="342900" indent="-342900">
              <a:buSzPct val="100000"/>
              <a:buChar char="•"/>
            </a:pPr>
            <a:r>
              <a:rPr lang="en-US" sz="1150" dirty="0">
                <a:solidFill>
                  <a:srgbClr val="1A1A2E"/>
                </a:solidFill>
                <a:latin typeface="Calibri" pitchFamily="34" charset="0"/>
                <a:ea typeface="Calibri" pitchFamily="34" charset="-122"/>
                <a:cs typeface="Calibri" pitchFamily="34" charset="-120"/>
              </a:rPr>
              <a:t>UDP — Fast, connectionless, no delivery guarantee</a:t>
            </a:r>
            <a:endParaRPr lang="en-US" sz="1150" dirty="0"/>
          </a:p>
          <a:p>
            <a:pPr marL="342900" indent="-342900">
              <a:buSzPct val="100000"/>
              <a:buChar char="•"/>
            </a:pPr>
            <a:r>
              <a:rPr lang="en-US" sz="1150" dirty="0">
                <a:solidFill>
                  <a:srgbClr val="1A1A2E"/>
                </a:solidFill>
                <a:latin typeface="Calibri" pitchFamily="34" charset="0"/>
                <a:ea typeface="Calibri" pitchFamily="34" charset="-122"/>
                <a:cs typeface="Calibri" pitchFamily="34" charset="-120"/>
              </a:rPr>
              <a:t>Port Numbers — 0-1023 well-known, 1024-49151 registered</a:t>
            </a:r>
            <a:endParaRPr lang="en-US" sz="1150" dirty="0"/>
          </a:p>
          <a:p>
            <a:pPr marL="342900" indent="-342900">
              <a:buSzPct val="100000"/>
              <a:buChar char="•"/>
            </a:pPr>
            <a:r>
              <a:rPr lang="en-US" sz="1150" dirty="0">
                <a:solidFill>
                  <a:srgbClr val="1A1A2E"/>
                </a:solidFill>
                <a:latin typeface="Calibri" pitchFamily="34" charset="0"/>
                <a:ea typeface="Calibri" pitchFamily="34" charset="-122"/>
                <a:cs typeface="Calibri" pitchFamily="34" charset="-120"/>
              </a:rPr>
              <a:t>TCP 3-Way Handshake — SYN, SYN-ACK, ACK</a:t>
            </a:r>
            <a:endParaRPr lang="en-US" sz="1150" dirty="0"/>
          </a:p>
          <a:p>
            <a:pPr marL="342900" indent="-342900">
              <a:buSzPct val="100000"/>
              <a:buChar char="•"/>
            </a:pPr>
            <a:r>
              <a:rPr lang="en-US" sz="1150" dirty="0">
                <a:solidFill>
                  <a:srgbClr val="1A1A2E"/>
                </a:solidFill>
                <a:latin typeface="Calibri" pitchFamily="34" charset="0"/>
                <a:ea typeface="Calibri" pitchFamily="34" charset="-122"/>
                <a:cs typeface="Calibri" pitchFamily="34" charset="-120"/>
              </a:rPr>
              <a:t>Flow Control — Manages the speed of data transmission</a:t>
            </a:r>
            <a:endParaRPr lang="en-US" sz="1150" dirty="0"/>
          </a:p>
          <a:p>
            <a:pPr marL="342900" indent="-342900">
              <a:buSzPct val="100000"/>
              <a:buChar char="•"/>
            </a:pPr>
            <a:r>
              <a:rPr lang="en-US" sz="1150" dirty="0">
                <a:solidFill>
                  <a:srgbClr val="1A1A2E"/>
                </a:solidFill>
                <a:latin typeface="Calibri" pitchFamily="34" charset="0"/>
                <a:ea typeface="Calibri" pitchFamily="34" charset="-122"/>
                <a:cs typeface="Calibri" pitchFamily="34" charset="-120"/>
              </a:rPr>
              <a:t>Error Detection — Checksum to detect corrupted data</a:t>
            </a:r>
            <a:endParaRPr lang="en-US" sz="1150" dirty="0"/>
          </a:p>
          <a:p>
            <a:pPr marL="342900" indent="-342900">
              <a:buSzPct val="100000"/>
              <a:buChar char="•"/>
            </a:pPr>
            <a:r>
              <a:rPr lang="en-US" sz="1150" dirty="0">
                <a:solidFill>
                  <a:srgbClr val="1A1A2E"/>
                </a:solidFill>
                <a:latin typeface="Calibri" pitchFamily="34" charset="0"/>
                <a:ea typeface="Calibri" pitchFamily="34" charset="-122"/>
                <a:cs typeface="Calibri" pitchFamily="34" charset="-120"/>
              </a:rPr>
              <a:t>Segmentation — Splits large data into smaller segments</a:t>
            </a:r>
            <a:endParaRPr lang="en-US" sz="1150" dirty="0"/>
          </a:p>
        </p:txBody>
      </p:sp>
      <p:sp>
        <p:nvSpPr>
          <p:cNvPr id="15" name="Shape 13"/>
          <p:cNvSpPr/>
          <p:nvPr/>
        </p:nvSpPr>
        <p:spPr>
          <a:xfrm>
            <a:off x="5468112" y="658368"/>
            <a:ext cx="3493008" cy="822960"/>
          </a:xfrm>
          <a:prstGeom prst="rect">
            <a:avLst/>
          </a:prstGeom>
          <a:solidFill>
            <a:srgbClr val="FFFFFF"/>
          </a:solidFill>
          <a:ln w="12700">
            <a:solidFill>
              <a:srgbClr val="D1D9E6"/>
            </a:solidFill>
            <a:prstDash val="solid"/>
          </a:ln>
          <a:effectLst>
            <a:outerShdw sx="100000" sy="100000" kx="0" ky="0" algn="bl" rotWithShape="0" blurRad="88900" dist="25400" dir="8100000">
              <a:srgbClr val="000000">
                <a:alpha val="9000"/>
              </a:srgbClr>
            </a:outerShdw>
          </a:effectLst>
        </p:spPr>
      </p:sp>
      <p:sp>
        <p:nvSpPr>
          <p:cNvPr id="16" name="Text 14"/>
          <p:cNvSpPr/>
          <p:nvPr/>
        </p:nvSpPr>
        <p:spPr>
          <a:xfrm>
            <a:off x="5577840" y="694944"/>
            <a:ext cx="3246120" cy="256032"/>
          </a:xfrm>
          <a:prstGeom prst="rect">
            <a:avLst/>
          </a:prstGeom>
          <a:noFill/>
          <a:ln/>
        </p:spPr>
        <p:txBody>
          <a:bodyPr wrap="square" rtlCol="0" anchor="ctr"/>
          <a:lstStyle/>
          <a:p>
            <a:pPr indent="0" marL="0">
              <a:buNone/>
            </a:pPr>
            <a:r>
              <a:rPr lang="en-US" sz="1100" b="1" dirty="0">
                <a:solidFill>
                  <a:srgbClr val="3E5070"/>
                </a:solidFill>
              </a:rPr>
              <a:t>Network Device</a:t>
            </a:r>
            <a:endParaRPr lang="en-US" sz="1100" dirty="0"/>
          </a:p>
        </p:txBody>
      </p:sp>
      <p:sp>
        <p:nvSpPr>
          <p:cNvPr id="17" name="Text 15"/>
          <p:cNvSpPr/>
          <p:nvPr/>
        </p:nvSpPr>
        <p:spPr>
          <a:xfrm>
            <a:off x="5577840" y="932688"/>
            <a:ext cx="3246120" cy="457200"/>
          </a:xfrm>
          <a:prstGeom prst="rect">
            <a:avLst/>
          </a:prstGeom>
          <a:noFill/>
          <a:ln/>
        </p:spPr>
        <p:txBody>
          <a:bodyPr wrap="square" rtlCol="0" anchor="ctr"/>
          <a:lstStyle/>
          <a:p>
            <a:pPr indent="0" marL="0">
              <a:buNone/>
            </a:pPr>
            <a:r>
              <a:rPr lang="en-US" sz="1200" b="1" dirty="0">
                <a:solidFill>
                  <a:srgbClr val="1B3A6B"/>
                </a:solidFill>
                <a:latin typeface="Calibri" pitchFamily="34" charset="0"/>
                <a:ea typeface="Calibri" pitchFamily="34" charset="-122"/>
                <a:cs typeface="Calibri" pitchFamily="34" charset="-120"/>
              </a:rPr>
              <a:t>No hardware device — Handled by the OS networking stack</a:t>
            </a:r>
            <a:endParaRPr lang="en-US" sz="1200" dirty="0"/>
          </a:p>
        </p:txBody>
      </p:sp>
      <p:sp>
        <p:nvSpPr>
          <p:cNvPr id="18" name="Shape 16"/>
          <p:cNvSpPr/>
          <p:nvPr/>
        </p:nvSpPr>
        <p:spPr>
          <a:xfrm>
            <a:off x="5468112" y="1581912"/>
            <a:ext cx="3493008" cy="1115568"/>
          </a:xfrm>
          <a:prstGeom prst="rect">
            <a:avLst/>
          </a:prstGeom>
          <a:solidFill>
            <a:srgbClr val="FFFFFF"/>
          </a:solidFill>
          <a:ln w="12700">
            <a:solidFill>
              <a:srgbClr val="D1D9E6"/>
            </a:solidFill>
            <a:prstDash val="solid"/>
          </a:ln>
          <a:effectLst>
            <a:outerShdw sx="100000" sy="100000" kx="0" ky="0" algn="bl" rotWithShape="0" blurRad="88900" dist="25400" dir="8100000">
              <a:srgbClr val="000000">
                <a:alpha val="9000"/>
              </a:srgbClr>
            </a:outerShdw>
          </a:effectLst>
        </p:spPr>
      </p:sp>
      <p:sp>
        <p:nvSpPr>
          <p:cNvPr id="19" name="Text 17"/>
          <p:cNvSpPr/>
          <p:nvPr/>
        </p:nvSpPr>
        <p:spPr>
          <a:xfrm>
            <a:off x="5577840" y="1618488"/>
            <a:ext cx="3246120" cy="256032"/>
          </a:xfrm>
          <a:prstGeom prst="rect">
            <a:avLst/>
          </a:prstGeom>
          <a:noFill/>
          <a:ln/>
        </p:spPr>
        <p:txBody>
          <a:bodyPr wrap="square" rtlCol="0" anchor="ctr"/>
          <a:lstStyle/>
          <a:p>
            <a:pPr indent="0" marL="0">
              <a:buNone/>
            </a:pPr>
            <a:r>
              <a:rPr lang="en-US" sz="1100" b="1" dirty="0">
                <a:solidFill>
                  <a:srgbClr val="3E5070"/>
                </a:solidFill>
              </a:rPr>
              <a:t>Real World Example</a:t>
            </a:r>
            <a:endParaRPr lang="en-US" sz="1100" dirty="0"/>
          </a:p>
        </p:txBody>
      </p:sp>
      <p:sp>
        <p:nvSpPr>
          <p:cNvPr id="20" name="Text 18"/>
          <p:cNvSpPr/>
          <p:nvPr/>
        </p:nvSpPr>
        <p:spPr>
          <a:xfrm>
            <a:off x="5577840" y="1856232"/>
            <a:ext cx="3246120" cy="795528"/>
          </a:xfrm>
          <a:prstGeom prst="rect">
            <a:avLst/>
          </a:prstGeom>
          <a:noFill/>
          <a:ln/>
        </p:spPr>
        <p:txBody>
          <a:bodyPr wrap="square" rtlCol="0" anchor="ctr"/>
          <a:lstStyle/>
          <a:p>
            <a:pPr indent="0" marL="0">
              <a:buNone/>
            </a:pPr>
            <a:r>
              <a:rPr lang="en-US" sz="1150" dirty="0">
                <a:solidFill>
                  <a:srgbClr val="1A1A2E"/>
                </a:solidFill>
                <a:latin typeface="Calibri" pitchFamily="34" charset="0"/>
                <a:ea typeface="Calibri" pitchFamily="34" charset="-122"/>
                <a:cs typeface="Calibri" pitchFamily="34" charset="-120"/>
              </a:rPr>
              <a:t>Downloading a file uses TCP — every packet is acknowledged, and lost packets are resent. YouTube streaming uses UDP — if a frame is lost, the video just keeps playing. Speed matters more than perfection for streaming.</a:t>
            </a:r>
            <a:endParaRPr lang="en-US" sz="1150" dirty="0"/>
          </a:p>
        </p:txBody>
      </p:sp>
      <p:sp>
        <p:nvSpPr>
          <p:cNvPr id="21" name="Shape 19"/>
          <p:cNvSpPr/>
          <p:nvPr/>
        </p:nvSpPr>
        <p:spPr>
          <a:xfrm>
            <a:off x="5468112" y="2798064"/>
            <a:ext cx="3493008" cy="1097280"/>
          </a:xfrm>
          <a:prstGeom prst="rect">
            <a:avLst/>
          </a:prstGeom>
          <a:solidFill>
            <a:srgbClr val="FFFFFF"/>
          </a:solidFill>
          <a:ln w="12700">
            <a:solidFill>
              <a:srgbClr val="D1D9E6"/>
            </a:solidFill>
            <a:prstDash val="solid"/>
          </a:ln>
          <a:effectLst>
            <a:outerShdw sx="100000" sy="100000" kx="0" ky="0" algn="bl" rotWithShape="0" blurRad="88900" dist="25400" dir="8100000">
              <a:srgbClr val="000000">
                <a:alpha val="9000"/>
              </a:srgbClr>
            </a:outerShdw>
          </a:effectLst>
        </p:spPr>
      </p:sp>
      <p:sp>
        <p:nvSpPr>
          <p:cNvPr id="22" name="Shape 20"/>
          <p:cNvSpPr/>
          <p:nvPr/>
        </p:nvSpPr>
        <p:spPr>
          <a:xfrm>
            <a:off x="5468112" y="2798064"/>
            <a:ext cx="3493008" cy="64008"/>
          </a:xfrm>
          <a:prstGeom prst="rect">
            <a:avLst/>
          </a:prstGeom>
          <a:solidFill>
            <a:srgbClr val="0D9488"/>
          </a:solidFill>
          <a:ln w="12700">
            <a:solidFill>
              <a:srgbClr val="0D9488"/>
            </a:solidFill>
            <a:prstDash val="solid"/>
          </a:ln>
        </p:spPr>
      </p:sp>
      <p:sp>
        <p:nvSpPr>
          <p:cNvPr id="23" name="Text 21"/>
          <p:cNvSpPr/>
          <p:nvPr/>
        </p:nvSpPr>
        <p:spPr>
          <a:xfrm>
            <a:off x="5577840" y="2889504"/>
            <a:ext cx="3246120" cy="256032"/>
          </a:xfrm>
          <a:prstGeom prst="rect">
            <a:avLst/>
          </a:prstGeom>
          <a:noFill/>
          <a:ln/>
        </p:spPr>
        <p:txBody>
          <a:bodyPr wrap="square" rtlCol="0" anchor="ctr"/>
          <a:lstStyle/>
          <a:p>
            <a:pPr indent="0" marL="0">
              <a:buNone/>
            </a:pPr>
            <a:r>
              <a:rPr lang="en-US" sz="1100" b="1" dirty="0">
                <a:solidFill>
                  <a:srgbClr val="0D9488"/>
                </a:solidFill>
              </a:rPr>
              <a:t>Wireshark Filter</a:t>
            </a:r>
            <a:endParaRPr lang="en-US" sz="1100" dirty="0"/>
          </a:p>
        </p:txBody>
      </p:sp>
      <p:sp>
        <p:nvSpPr>
          <p:cNvPr id="24" name="Text 22"/>
          <p:cNvSpPr/>
          <p:nvPr/>
        </p:nvSpPr>
        <p:spPr>
          <a:xfrm>
            <a:off x="5577840" y="3127248"/>
            <a:ext cx="3246120" cy="749808"/>
          </a:xfrm>
          <a:prstGeom prst="rect">
            <a:avLst/>
          </a:prstGeom>
          <a:noFill/>
          <a:ln/>
        </p:spPr>
        <p:txBody>
          <a:bodyPr wrap="square" rtlCol="0" anchor="ctr"/>
          <a:lstStyle/>
          <a:p>
            <a:pPr indent="0" marL="0">
              <a:buNone/>
            </a:pPr>
            <a:r>
              <a:rPr lang="en-US" sz="1100" dirty="0">
                <a:solidFill>
                  <a:srgbClr val="1A1A2E"/>
                </a:solidFill>
                <a:latin typeface="Calibri" pitchFamily="34" charset="0"/>
                <a:ea typeface="Calibri" pitchFamily="34" charset="-122"/>
                <a:cs typeface="Calibri" pitchFamily="34" charset="-120"/>
              </a:rPr>
              <a:t>In Wireshark: type 'tcp' and find the 3-way handshake — SYN, SYN-ACK, ACK. Type 'udp' to see UDP traffic. Port numbers are visible in every packet.</a:t>
            </a:r>
            <a:endParaRPr lang="en-US" sz="1100" dirty="0"/>
          </a:p>
        </p:txBody>
      </p:sp>
      <p:sp>
        <p:nvSpPr>
          <p:cNvPr id="25" name="Shape 23"/>
          <p:cNvSpPr/>
          <p:nvPr/>
        </p:nvSpPr>
        <p:spPr>
          <a:xfrm>
            <a:off x="5468112" y="3995928"/>
            <a:ext cx="3493008" cy="685800"/>
          </a:xfrm>
          <a:prstGeom prst="rect">
            <a:avLst/>
          </a:prstGeom>
          <a:solidFill>
            <a:srgbClr val="FFF7ED"/>
          </a:solidFill>
          <a:ln w="12700">
            <a:solidFill>
              <a:srgbClr val="F97316"/>
            </a:solidFill>
            <a:prstDash val="solid"/>
          </a:ln>
        </p:spPr>
      </p:sp>
      <p:sp>
        <p:nvSpPr>
          <p:cNvPr id="26" name="Text 24"/>
          <p:cNvSpPr/>
          <p:nvPr/>
        </p:nvSpPr>
        <p:spPr>
          <a:xfrm>
            <a:off x="5559552" y="4023360"/>
            <a:ext cx="3310128" cy="658368"/>
          </a:xfrm>
          <a:prstGeom prst="rect">
            <a:avLst/>
          </a:prstGeom>
          <a:noFill/>
          <a:ln/>
        </p:spPr>
        <p:txBody>
          <a:bodyPr wrap="square" rtlCol="0" anchor="ctr"/>
          <a:lstStyle/>
          <a:p>
            <a:pPr indent="0" marL="0">
              <a:buNone/>
            </a:pPr>
            <a:r>
              <a:rPr lang="en-US" sz="1150" b="1" dirty="0">
                <a:solidFill>
                  <a:srgbClr val="92400E"/>
                </a:solidFill>
                <a:latin typeface="Calibri" pitchFamily="34" charset="0"/>
                <a:ea typeface="Calibri" pitchFamily="34" charset="-122"/>
                <a:cs typeface="Calibri" pitchFamily="34" charset="-120"/>
              </a:rPr>
              <a:t>Remember: TCP vs UDP = Layer 4. Port numbers = Layer 4. Segmentation = Layer 4.</a:t>
            </a:r>
            <a:endParaRPr lang="en-US" sz="1150" dirty="0"/>
          </a:p>
        </p:txBody>
      </p:sp>
      <p:sp>
        <p:nvSpPr>
          <p:cNvPr id="27" name="Shape 25"/>
          <p:cNvSpPr/>
          <p:nvPr/>
        </p:nvSpPr>
        <p:spPr>
          <a:xfrm>
            <a:off x="0" y="4846320"/>
            <a:ext cx="9144000" cy="297180"/>
          </a:xfrm>
          <a:prstGeom prst="rect">
            <a:avLst/>
          </a:prstGeom>
          <a:solidFill>
            <a:srgbClr val="1B3A6B"/>
          </a:solidFill>
          <a:ln w="12700">
            <a:solidFill>
              <a:srgbClr val="1B3A6B"/>
            </a:solidFill>
            <a:prstDash val="solid"/>
          </a:ln>
        </p:spPr>
      </p:sp>
      <p:sp>
        <p:nvSpPr>
          <p:cNvPr id="28" name="Text 26"/>
          <p:cNvSpPr/>
          <p:nvPr/>
        </p:nvSpPr>
        <p:spPr>
          <a:xfrm>
            <a:off x="0" y="4846320"/>
            <a:ext cx="9144000" cy="297180"/>
          </a:xfrm>
          <a:prstGeom prst="rect">
            <a:avLst/>
          </a:prstGeom>
          <a:noFill/>
          <a:ln/>
        </p:spPr>
        <p:txBody>
          <a:bodyPr wrap="square" lIns="0" tIns="0" rIns="0" bIns="0" rtlCol="0" anchor="ctr"/>
          <a:lstStyle/>
          <a:p>
            <a:pPr algn="ctr" indent="0" marL="0">
              <a:buNone/>
            </a:pPr>
            <a:r>
              <a:rPr lang="en-US" sz="1100" dirty="0">
                <a:solidFill>
                  <a:srgbClr val="CBD5E1"/>
                </a:solidFill>
              </a:rPr>
              <a:t>Layer 4: Transport  |  OSI Model</a:t>
            </a:r>
            <a:endParaRPr lang="en-US" sz="11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4F7FB"/>
        </a:solidFill>
      </p:bgPr>
    </p:bg>
    <p:spTree>
      <p:nvGrpSpPr>
        <p:cNvPr id="1" name=""/>
        <p:cNvGrpSpPr/>
        <p:nvPr/>
      </p:nvGrpSpPr>
      <p:grpSpPr>
        <a:xfrm>
          <a:off x="0" y="0"/>
          <a:ext cx="0" cy="0"/>
          <a:chOff x="0" y="0"/>
          <a:chExt cx="0" cy="0"/>
        </a:xfrm>
      </p:grpSpPr>
      <p:sp>
        <p:nvSpPr>
          <p:cNvPr id="2" name="Shape 0"/>
          <p:cNvSpPr/>
          <p:nvPr/>
        </p:nvSpPr>
        <p:spPr>
          <a:xfrm>
            <a:off x="0" y="0"/>
            <a:ext cx="9144000" cy="548640"/>
          </a:xfrm>
          <a:prstGeom prst="rect">
            <a:avLst/>
          </a:prstGeom>
          <a:solidFill>
            <a:srgbClr val="3498DB"/>
          </a:solidFill>
          <a:ln w="12700">
            <a:solidFill>
              <a:srgbClr val="3498DB"/>
            </a:solidFill>
            <a:prstDash val="solid"/>
          </a:ln>
        </p:spPr>
      </p:sp>
      <p:sp>
        <p:nvSpPr>
          <p:cNvPr id="3" name="Text 1"/>
          <p:cNvSpPr/>
          <p:nvPr/>
        </p:nvSpPr>
        <p:spPr>
          <a:xfrm>
            <a:off x="274320" y="0"/>
            <a:ext cx="6858000" cy="548640"/>
          </a:xfrm>
          <a:prstGeom prst="rect">
            <a:avLst/>
          </a:prstGeom>
          <a:noFill/>
          <a:ln/>
        </p:spPr>
        <p:txBody>
          <a:bodyPr wrap="square" lIns="0" tIns="0" rIns="0" bIns="0" rtlCol="0" anchor="ctr"/>
          <a:lstStyle/>
          <a:p>
            <a:pPr indent="0" marL="0">
              <a:buNone/>
            </a:pPr>
            <a:r>
              <a:rPr lang="en-US" sz="2300" b="1" dirty="0">
                <a:solidFill>
                  <a:srgbClr val="FFFFFF"/>
                </a:solidFill>
              </a:rPr>
              <a:t>Layer 3  —  Network Layer</a:t>
            </a:r>
            <a:endParaRPr lang="en-US" sz="2300" dirty="0"/>
          </a:p>
        </p:txBody>
      </p:sp>
      <p:sp>
        <p:nvSpPr>
          <p:cNvPr id="4" name="Shape 2"/>
          <p:cNvSpPr/>
          <p:nvPr/>
        </p:nvSpPr>
        <p:spPr>
          <a:xfrm>
            <a:off x="7406640" y="91440"/>
            <a:ext cx="1463040" cy="365760"/>
          </a:xfrm>
          <a:prstGeom prst="rect">
            <a:avLst/>
          </a:prstGeom>
          <a:solidFill>
            <a:srgbClr val="1B3A6B"/>
          </a:solidFill>
          <a:ln w="12700">
            <a:solidFill>
              <a:srgbClr val="1B3A6B"/>
            </a:solidFill>
            <a:prstDash val="solid"/>
          </a:ln>
        </p:spPr>
      </p:sp>
      <p:sp>
        <p:nvSpPr>
          <p:cNvPr id="5" name="Text 3"/>
          <p:cNvSpPr/>
          <p:nvPr/>
        </p:nvSpPr>
        <p:spPr>
          <a:xfrm>
            <a:off x="7406640" y="91440"/>
            <a:ext cx="1463040" cy="365760"/>
          </a:xfrm>
          <a:prstGeom prst="rect">
            <a:avLst/>
          </a:prstGeom>
          <a:noFill/>
          <a:ln/>
        </p:spPr>
        <p:txBody>
          <a:bodyPr wrap="square" lIns="0" tIns="0" rIns="0" bIns="0" rtlCol="0" anchor="ctr"/>
          <a:lstStyle/>
          <a:p>
            <a:pPr algn="ctr" indent="0" marL="0">
              <a:buNone/>
            </a:pPr>
            <a:r>
              <a:rPr lang="en-US" sz="1400" b="1" i="1" dirty="0">
                <a:solidFill>
                  <a:srgbClr val="FFFFFF"/>
                </a:solidFill>
              </a:rPr>
              <a:t>"Need"</a:t>
            </a:r>
            <a:endParaRPr lang="en-US" sz="1400" dirty="0"/>
          </a:p>
        </p:txBody>
      </p:sp>
      <p:sp>
        <p:nvSpPr>
          <p:cNvPr id="6" name="Shape 4"/>
          <p:cNvSpPr/>
          <p:nvPr/>
        </p:nvSpPr>
        <p:spPr>
          <a:xfrm>
            <a:off x="164592" y="658368"/>
            <a:ext cx="5120640" cy="1234440"/>
          </a:xfrm>
          <a:prstGeom prst="rect">
            <a:avLst/>
          </a:prstGeom>
          <a:solidFill>
            <a:srgbClr val="FFFFFF"/>
          </a:solidFill>
          <a:ln w="12700">
            <a:solidFill>
              <a:srgbClr val="D1D9E6"/>
            </a:solidFill>
            <a:prstDash val="solid"/>
          </a:ln>
          <a:effectLst>
            <a:outerShdw sx="100000" sy="100000" kx="0" ky="0" algn="bl" rotWithShape="0" blurRad="88900" dist="25400" dir="8100000">
              <a:srgbClr val="000000">
                <a:alpha val="9000"/>
              </a:srgbClr>
            </a:outerShdw>
          </a:effectLst>
        </p:spPr>
      </p:sp>
      <p:sp>
        <p:nvSpPr>
          <p:cNvPr id="7" name="Shape 5"/>
          <p:cNvSpPr/>
          <p:nvPr/>
        </p:nvSpPr>
        <p:spPr>
          <a:xfrm>
            <a:off x="164592" y="658368"/>
            <a:ext cx="5120640" cy="64008"/>
          </a:xfrm>
          <a:prstGeom prst="rect">
            <a:avLst/>
          </a:prstGeom>
          <a:solidFill>
            <a:srgbClr val="3498DB"/>
          </a:solidFill>
          <a:ln w="12700">
            <a:solidFill>
              <a:srgbClr val="3498DB"/>
            </a:solidFill>
            <a:prstDash val="solid"/>
          </a:ln>
        </p:spPr>
      </p:sp>
      <p:sp>
        <p:nvSpPr>
          <p:cNvPr id="8" name="Text 6"/>
          <p:cNvSpPr/>
          <p:nvPr/>
        </p:nvSpPr>
        <p:spPr>
          <a:xfrm>
            <a:off x="292608" y="749808"/>
            <a:ext cx="4846320" cy="274320"/>
          </a:xfrm>
          <a:prstGeom prst="rect">
            <a:avLst/>
          </a:prstGeom>
          <a:noFill/>
          <a:ln/>
        </p:spPr>
        <p:txBody>
          <a:bodyPr wrap="square" rtlCol="0" anchor="ctr"/>
          <a:lstStyle/>
          <a:p>
            <a:pPr indent="0" marL="0">
              <a:buNone/>
            </a:pPr>
            <a:r>
              <a:rPr lang="en-US" sz="1150" b="1" dirty="0">
                <a:solidFill>
                  <a:srgbClr val="3E5070"/>
                </a:solidFill>
              </a:rPr>
              <a:t>What does this layer do?</a:t>
            </a:r>
            <a:endParaRPr lang="en-US" sz="1150" dirty="0"/>
          </a:p>
        </p:txBody>
      </p:sp>
      <p:sp>
        <p:nvSpPr>
          <p:cNvPr id="9" name="Text 7"/>
          <p:cNvSpPr/>
          <p:nvPr/>
        </p:nvSpPr>
        <p:spPr>
          <a:xfrm>
            <a:off x="256032" y="1005840"/>
            <a:ext cx="4937760" cy="822960"/>
          </a:xfrm>
          <a:prstGeom prst="rect">
            <a:avLst/>
          </a:prstGeom>
          <a:noFill/>
          <a:ln/>
        </p:spPr>
        <p:txBody>
          <a:bodyPr wrap="square" rtlCol="0" anchor="ctr"/>
          <a:lstStyle/>
          <a:p>
            <a:pPr indent="0" marL="0">
              <a:buNone/>
            </a:pPr>
            <a:r>
              <a:rPr lang="en-US" sz="1200" dirty="0">
                <a:solidFill>
                  <a:srgbClr val="1A1A2E"/>
                </a:solidFill>
                <a:latin typeface="Calibri" pitchFamily="34" charset="0"/>
                <a:ea typeface="Calibri" pitchFamily="34" charset="-122"/>
                <a:cs typeface="Calibri" pitchFamily="34" charset="-120"/>
              </a:rPr>
              <a:t>The Network Layer routes data from one network to another using IP addresses. Routers operate at this layer. Each router only knows the next hop — but by passing the packet from router to router, data can travel from your laptop in one country to a server on the other side of the world.</a:t>
            </a:r>
            <a:endParaRPr lang="en-US" sz="1200" dirty="0"/>
          </a:p>
        </p:txBody>
      </p:sp>
      <p:sp>
        <p:nvSpPr>
          <p:cNvPr id="10" name="Shape 8"/>
          <p:cNvSpPr/>
          <p:nvPr/>
        </p:nvSpPr>
        <p:spPr>
          <a:xfrm>
            <a:off x="164592" y="1984248"/>
            <a:ext cx="5120640" cy="2468880"/>
          </a:xfrm>
          <a:prstGeom prst="rect">
            <a:avLst/>
          </a:prstGeom>
          <a:solidFill>
            <a:srgbClr val="FFFFFF"/>
          </a:solidFill>
          <a:ln w="12700">
            <a:solidFill>
              <a:srgbClr val="D1D9E6"/>
            </a:solidFill>
            <a:prstDash val="solid"/>
          </a:ln>
          <a:effectLst>
            <a:outerShdw sx="100000" sy="100000" kx="0" ky="0" algn="bl" rotWithShape="0" blurRad="88900" dist="25400" dir="8100000">
              <a:srgbClr val="000000">
                <a:alpha val="9000"/>
              </a:srgbClr>
            </a:outerShdw>
          </a:effectLst>
        </p:spPr>
      </p:sp>
      <p:sp>
        <p:nvSpPr>
          <p:cNvPr id="11" name="Shape 9"/>
          <p:cNvSpPr/>
          <p:nvPr/>
        </p:nvSpPr>
        <p:spPr>
          <a:xfrm>
            <a:off x="164592" y="1984248"/>
            <a:ext cx="5120640" cy="64008"/>
          </a:xfrm>
          <a:prstGeom prst="rect">
            <a:avLst/>
          </a:prstGeom>
          <a:solidFill>
            <a:srgbClr val="1B3A6B"/>
          </a:solidFill>
          <a:ln w="12700">
            <a:solidFill>
              <a:srgbClr val="1B3A6B"/>
            </a:solidFill>
            <a:prstDash val="solid"/>
          </a:ln>
        </p:spPr>
      </p:sp>
      <p:sp>
        <p:nvSpPr>
          <p:cNvPr id="12" name="Shape 10"/>
          <p:cNvSpPr/>
          <p:nvPr/>
        </p:nvSpPr>
        <p:spPr>
          <a:xfrm>
            <a:off x="164592" y="1984248"/>
            <a:ext cx="5120640" cy="347472"/>
          </a:xfrm>
          <a:prstGeom prst="rect">
            <a:avLst/>
          </a:prstGeom>
          <a:solidFill>
            <a:srgbClr val="1B3A6B"/>
          </a:solidFill>
          <a:ln w="12700">
            <a:solidFill>
              <a:srgbClr val="1B3A6B"/>
            </a:solidFill>
            <a:prstDash val="solid"/>
          </a:ln>
        </p:spPr>
      </p:sp>
      <p:sp>
        <p:nvSpPr>
          <p:cNvPr id="13" name="Text 11"/>
          <p:cNvSpPr/>
          <p:nvPr/>
        </p:nvSpPr>
        <p:spPr>
          <a:xfrm>
            <a:off x="256032" y="1984248"/>
            <a:ext cx="4937760" cy="347472"/>
          </a:xfrm>
          <a:prstGeom prst="rect">
            <a:avLst/>
          </a:prstGeom>
          <a:noFill/>
          <a:ln/>
        </p:spPr>
        <p:txBody>
          <a:bodyPr wrap="square" lIns="0" tIns="0" rIns="0" bIns="0" rtlCol="0" anchor="ctr"/>
          <a:lstStyle/>
          <a:p>
            <a:pPr indent="0" marL="0">
              <a:buNone/>
            </a:pPr>
            <a:r>
              <a:rPr lang="en-US" sz="1250" b="1" dirty="0">
                <a:solidFill>
                  <a:srgbClr val="FFFFFF"/>
                </a:solidFill>
              </a:rPr>
              <a:t>Protocols &amp; Technologies</a:t>
            </a:r>
            <a:endParaRPr lang="en-US" sz="1250" dirty="0"/>
          </a:p>
        </p:txBody>
      </p:sp>
      <p:sp>
        <p:nvSpPr>
          <p:cNvPr id="14" name="Text 12"/>
          <p:cNvSpPr/>
          <p:nvPr/>
        </p:nvSpPr>
        <p:spPr>
          <a:xfrm>
            <a:off x="256032" y="2377440"/>
            <a:ext cx="4937760" cy="2011680"/>
          </a:xfrm>
          <a:prstGeom prst="rect">
            <a:avLst/>
          </a:prstGeom>
          <a:noFill/>
          <a:ln/>
        </p:spPr>
        <p:txBody>
          <a:bodyPr wrap="square" rtlCol="0" anchor="ctr"/>
          <a:lstStyle/>
          <a:p>
            <a:pPr marL="342900" indent="-342900">
              <a:buSzPct val="100000"/>
              <a:buChar char="•"/>
            </a:pPr>
            <a:r>
              <a:rPr lang="en-US" sz="1150" dirty="0">
                <a:solidFill>
                  <a:srgbClr val="1A1A2E"/>
                </a:solidFill>
                <a:latin typeface="Calibri" pitchFamily="34" charset="0"/>
                <a:ea typeface="Calibri" pitchFamily="34" charset="-122"/>
                <a:cs typeface="Calibri" pitchFamily="34" charset="-120"/>
              </a:rPr>
              <a:t>IPv4 — 32-bit addresses (e.g. 192.168.1.1)</a:t>
            </a:r>
            <a:endParaRPr lang="en-US" sz="1150" dirty="0"/>
          </a:p>
          <a:p>
            <a:pPr marL="342900" indent="-342900">
              <a:buSzPct val="100000"/>
              <a:buChar char="•"/>
            </a:pPr>
            <a:r>
              <a:rPr lang="en-US" sz="1150" dirty="0">
                <a:solidFill>
                  <a:srgbClr val="1A1A2E"/>
                </a:solidFill>
                <a:latin typeface="Calibri" pitchFamily="34" charset="0"/>
                <a:ea typeface="Calibri" pitchFamily="34" charset="-122"/>
                <a:cs typeface="Calibri" pitchFamily="34" charset="-120"/>
              </a:rPr>
              <a:t>IPv6 — 128-bit addresses (future-proof, e.g. 2001:db8::1)</a:t>
            </a:r>
            <a:endParaRPr lang="en-US" sz="1150" dirty="0"/>
          </a:p>
          <a:p>
            <a:pPr marL="342900" indent="-342900">
              <a:buSzPct val="100000"/>
              <a:buChar char="•"/>
            </a:pPr>
            <a:r>
              <a:rPr lang="en-US" sz="1150" dirty="0">
                <a:solidFill>
                  <a:srgbClr val="1A1A2E"/>
                </a:solidFill>
                <a:latin typeface="Calibri" pitchFamily="34" charset="0"/>
                <a:ea typeface="Calibri" pitchFamily="34" charset="-122"/>
                <a:cs typeface="Calibri" pitchFamily="34" charset="-120"/>
              </a:rPr>
              <a:t>ICMP — Error messages and the ping utility</a:t>
            </a:r>
            <a:endParaRPr lang="en-US" sz="1150" dirty="0"/>
          </a:p>
          <a:p>
            <a:pPr marL="342900" indent="-342900">
              <a:buSzPct val="100000"/>
              <a:buChar char="•"/>
            </a:pPr>
            <a:r>
              <a:rPr lang="en-US" sz="1150" dirty="0">
                <a:solidFill>
                  <a:srgbClr val="1A1A2E"/>
                </a:solidFill>
                <a:latin typeface="Calibri" pitchFamily="34" charset="0"/>
                <a:ea typeface="Calibri" pitchFamily="34" charset="-122"/>
                <a:cs typeface="Calibri" pitchFamily="34" charset="-120"/>
              </a:rPr>
              <a:t>ARP — Maps IP addresses to MAC addresses</a:t>
            </a:r>
            <a:endParaRPr lang="en-US" sz="1150" dirty="0"/>
          </a:p>
          <a:p>
            <a:pPr marL="342900" indent="-342900">
              <a:buSzPct val="100000"/>
              <a:buChar char="•"/>
            </a:pPr>
            <a:r>
              <a:rPr lang="en-US" sz="1150" dirty="0">
                <a:solidFill>
                  <a:srgbClr val="1A1A2E"/>
                </a:solidFill>
                <a:latin typeface="Calibri" pitchFamily="34" charset="0"/>
                <a:ea typeface="Calibri" pitchFamily="34" charset="-122"/>
                <a:cs typeface="Calibri" pitchFamily="34" charset="-120"/>
              </a:rPr>
              <a:t>OSPF, BGP, RIP — Routing protocols for path selection</a:t>
            </a:r>
            <a:endParaRPr lang="en-US" sz="1150" dirty="0"/>
          </a:p>
          <a:p>
            <a:pPr marL="342900" indent="-342900">
              <a:buSzPct val="100000"/>
              <a:buChar char="•"/>
            </a:pPr>
            <a:r>
              <a:rPr lang="en-US" sz="1150" dirty="0">
                <a:solidFill>
                  <a:srgbClr val="1A1A2E"/>
                </a:solidFill>
                <a:latin typeface="Calibri" pitchFamily="34" charset="0"/>
                <a:ea typeface="Calibri" pitchFamily="34" charset="-122"/>
                <a:cs typeface="Calibri" pitchFamily="34" charset="-120"/>
              </a:rPr>
              <a:t>NAT — Translates private IPs to public IPs</a:t>
            </a:r>
            <a:endParaRPr lang="en-US" sz="1150" dirty="0"/>
          </a:p>
          <a:p>
            <a:pPr marL="342900" indent="-342900">
              <a:buSzPct val="100000"/>
              <a:buChar char="•"/>
            </a:pPr>
            <a:r>
              <a:rPr lang="en-US" sz="1150" dirty="0">
                <a:solidFill>
                  <a:srgbClr val="1A1A2E"/>
                </a:solidFill>
                <a:latin typeface="Calibri" pitchFamily="34" charset="0"/>
                <a:ea typeface="Calibri" pitchFamily="34" charset="-122"/>
                <a:cs typeface="Calibri" pitchFamily="34" charset="-120"/>
              </a:rPr>
              <a:t>TTL — Time To Live, prevents infinite routing loops</a:t>
            </a:r>
            <a:endParaRPr lang="en-US" sz="1150" dirty="0"/>
          </a:p>
        </p:txBody>
      </p:sp>
      <p:sp>
        <p:nvSpPr>
          <p:cNvPr id="15" name="Shape 13"/>
          <p:cNvSpPr/>
          <p:nvPr/>
        </p:nvSpPr>
        <p:spPr>
          <a:xfrm>
            <a:off x="5468112" y="658368"/>
            <a:ext cx="3493008" cy="822960"/>
          </a:xfrm>
          <a:prstGeom prst="rect">
            <a:avLst/>
          </a:prstGeom>
          <a:solidFill>
            <a:srgbClr val="FFFFFF"/>
          </a:solidFill>
          <a:ln w="12700">
            <a:solidFill>
              <a:srgbClr val="D1D9E6"/>
            </a:solidFill>
            <a:prstDash val="solid"/>
          </a:ln>
          <a:effectLst>
            <a:outerShdw sx="100000" sy="100000" kx="0" ky="0" algn="bl" rotWithShape="0" blurRad="88900" dist="25400" dir="8100000">
              <a:srgbClr val="000000">
                <a:alpha val="9000"/>
              </a:srgbClr>
            </a:outerShdw>
          </a:effectLst>
        </p:spPr>
      </p:sp>
      <p:sp>
        <p:nvSpPr>
          <p:cNvPr id="16" name="Text 14"/>
          <p:cNvSpPr/>
          <p:nvPr/>
        </p:nvSpPr>
        <p:spPr>
          <a:xfrm>
            <a:off x="5577840" y="694944"/>
            <a:ext cx="3246120" cy="256032"/>
          </a:xfrm>
          <a:prstGeom prst="rect">
            <a:avLst/>
          </a:prstGeom>
          <a:noFill/>
          <a:ln/>
        </p:spPr>
        <p:txBody>
          <a:bodyPr wrap="square" rtlCol="0" anchor="ctr"/>
          <a:lstStyle/>
          <a:p>
            <a:pPr indent="0" marL="0">
              <a:buNone/>
            </a:pPr>
            <a:r>
              <a:rPr lang="en-US" sz="1100" b="1" dirty="0">
                <a:solidFill>
                  <a:srgbClr val="3E5070"/>
                </a:solidFill>
              </a:rPr>
              <a:t>Network Device</a:t>
            </a:r>
            <a:endParaRPr lang="en-US" sz="1100" dirty="0"/>
          </a:p>
        </p:txBody>
      </p:sp>
      <p:sp>
        <p:nvSpPr>
          <p:cNvPr id="17" name="Text 15"/>
          <p:cNvSpPr/>
          <p:nvPr/>
        </p:nvSpPr>
        <p:spPr>
          <a:xfrm>
            <a:off x="5577840" y="932688"/>
            <a:ext cx="3246120" cy="457200"/>
          </a:xfrm>
          <a:prstGeom prst="rect">
            <a:avLst/>
          </a:prstGeom>
          <a:noFill/>
          <a:ln/>
        </p:spPr>
        <p:txBody>
          <a:bodyPr wrap="square" rtlCol="0" anchor="ctr"/>
          <a:lstStyle/>
          <a:p>
            <a:pPr indent="0" marL="0">
              <a:buNone/>
            </a:pPr>
            <a:r>
              <a:rPr lang="en-US" sz="1200" b="1" dirty="0">
                <a:solidFill>
                  <a:srgbClr val="1B3A6B"/>
                </a:solidFill>
                <a:latin typeface="Calibri" pitchFamily="34" charset="0"/>
                <a:ea typeface="Calibri" pitchFamily="34" charset="-122"/>
                <a:cs typeface="Calibri" pitchFamily="34" charset="-120"/>
              </a:rPr>
              <a:t>Router — the Layer 3 device. Layer 3 Switches also possible.</a:t>
            </a:r>
            <a:endParaRPr lang="en-US" sz="1200" dirty="0"/>
          </a:p>
        </p:txBody>
      </p:sp>
      <p:sp>
        <p:nvSpPr>
          <p:cNvPr id="18" name="Shape 16"/>
          <p:cNvSpPr/>
          <p:nvPr/>
        </p:nvSpPr>
        <p:spPr>
          <a:xfrm>
            <a:off x="5468112" y="1581912"/>
            <a:ext cx="3493008" cy="1115568"/>
          </a:xfrm>
          <a:prstGeom prst="rect">
            <a:avLst/>
          </a:prstGeom>
          <a:solidFill>
            <a:srgbClr val="FFFFFF"/>
          </a:solidFill>
          <a:ln w="12700">
            <a:solidFill>
              <a:srgbClr val="D1D9E6"/>
            </a:solidFill>
            <a:prstDash val="solid"/>
          </a:ln>
          <a:effectLst>
            <a:outerShdw sx="100000" sy="100000" kx="0" ky="0" algn="bl" rotWithShape="0" blurRad="88900" dist="25400" dir="8100000">
              <a:srgbClr val="000000">
                <a:alpha val="9000"/>
              </a:srgbClr>
            </a:outerShdw>
          </a:effectLst>
        </p:spPr>
      </p:sp>
      <p:sp>
        <p:nvSpPr>
          <p:cNvPr id="19" name="Text 17"/>
          <p:cNvSpPr/>
          <p:nvPr/>
        </p:nvSpPr>
        <p:spPr>
          <a:xfrm>
            <a:off x="5577840" y="1618488"/>
            <a:ext cx="3246120" cy="256032"/>
          </a:xfrm>
          <a:prstGeom prst="rect">
            <a:avLst/>
          </a:prstGeom>
          <a:noFill/>
          <a:ln/>
        </p:spPr>
        <p:txBody>
          <a:bodyPr wrap="square" rtlCol="0" anchor="ctr"/>
          <a:lstStyle/>
          <a:p>
            <a:pPr indent="0" marL="0">
              <a:buNone/>
            </a:pPr>
            <a:r>
              <a:rPr lang="en-US" sz="1100" b="1" dirty="0">
                <a:solidFill>
                  <a:srgbClr val="3E5070"/>
                </a:solidFill>
              </a:rPr>
              <a:t>Real World Example</a:t>
            </a:r>
            <a:endParaRPr lang="en-US" sz="1100" dirty="0"/>
          </a:p>
        </p:txBody>
      </p:sp>
      <p:sp>
        <p:nvSpPr>
          <p:cNvPr id="20" name="Text 18"/>
          <p:cNvSpPr/>
          <p:nvPr/>
        </p:nvSpPr>
        <p:spPr>
          <a:xfrm>
            <a:off x="5577840" y="1856232"/>
            <a:ext cx="3246120" cy="795528"/>
          </a:xfrm>
          <a:prstGeom prst="rect">
            <a:avLst/>
          </a:prstGeom>
          <a:noFill/>
          <a:ln/>
        </p:spPr>
        <p:txBody>
          <a:bodyPr wrap="square" rtlCol="0" anchor="ctr"/>
          <a:lstStyle/>
          <a:p>
            <a:pPr indent="0" marL="0">
              <a:buNone/>
            </a:pPr>
            <a:r>
              <a:rPr lang="en-US" sz="1150" dirty="0">
                <a:solidFill>
                  <a:srgbClr val="1A1A2E"/>
                </a:solidFill>
                <a:latin typeface="Calibri" pitchFamily="34" charset="0"/>
                <a:ea typeface="Calibri" pitchFamily="34" charset="-122"/>
                <a:cs typeface="Calibri" pitchFamily="34" charset="-120"/>
              </a:rPr>
              <a:t>Run 'ping google.com' in your terminal. An ICMP packet travels at Layer 3 from your router to your ISP to Google — each hop checking the destination IP. Run 'traceroute google.com' to see every router along the path.</a:t>
            </a:r>
            <a:endParaRPr lang="en-US" sz="1150" dirty="0"/>
          </a:p>
        </p:txBody>
      </p:sp>
      <p:sp>
        <p:nvSpPr>
          <p:cNvPr id="21" name="Shape 19"/>
          <p:cNvSpPr/>
          <p:nvPr/>
        </p:nvSpPr>
        <p:spPr>
          <a:xfrm>
            <a:off x="5468112" y="2798064"/>
            <a:ext cx="3493008" cy="1097280"/>
          </a:xfrm>
          <a:prstGeom prst="rect">
            <a:avLst/>
          </a:prstGeom>
          <a:solidFill>
            <a:srgbClr val="FFFFFF"/>
          </a:solidFill>
          <a:ln w="12700">
            <a:solidFill>
              <a:srgbClr val="D1D9E6"/>
            </a:solidFill>
            <a:prstDash val="solid"/>
          </a:ln>
          <a:effectLst>
            <a:outerShdw sx="100000" sy="100000" kx="0" ky="0" algn="bl" rotWithShape="0" blurRad="88900" dist="25400" dir="8100000">
              <a:srgbClr val="000000">
                <a:alpha val="9000"/>
              </a:srgbClr>
            </a:outerShdw>
          </a:effectLst>
        </p:spPr>
      </p:sp>
      <p:sp>
        <p:nvSpPr>
          <p:cNvPr id="22" name="Shape 20"/>
          <p:cNvSpPr/>
          <p:nvPr/>
        </p:nvSpPr>
        <p:spPr>
          <a:xfrm>
            <a:off x="5468112" y="2798064"/>
            <a:ext cx="3493008" cy="64008"/>
          </a:xfrm>
          <a:prstGeom prst="rect">
            <a:avLst/>
          </a:prstGeom>
          <a:solidFill>
            <a:srgbClr val="0D9488"/>
          </a:solidFill>
          <a:ln w="12700">
            <a:solidFill>
              <a:srgbClr val="0D9488"/>
            </a:solidFill>
            <a:prstDash val="solid"/>
          </a:ln>
        </p:spPr>
      </p:sp>
      <p:sp>
        <p:nvSpPr>
          <p:cNvPr id="23" name="Text 21"/>
          <p:cNvSpPr/>
          <p:nvPr/>
        </p:nvSpPr>
        <p:spPr>
          <a:xfrm>
            <a:off x="5577840" y="2889504"/>
            <a:ext cx="3246120" cy="256032"/>
          </a:xfrm>
          <a:prstGeom prst="rect">
            <a:avLst/>
          </a:prstGeom>
          <a:noFill/>
          <a:ln/>
        </p:spPr>
        <p:txBody>
          <a:bodyPr wrap="square" rtlCol="0" anchor="ctr"/>
          <a:lstStyle/>
          <a:p>
            <a:pPr indent="0" marL="0">
              <a:buNone/>
            </a:pPr>
            <a:r>
              <a:rPr lang="en-US" sz="1100" b="1" dirty="0">
                <a:solidFill>
                  <a:srgbClr val="0D9488"/>
                </a:solidFill>
              </a:rPr>
              <a:t>Wireshark Filter</a:t>
            </a:r>
            <a:endParaRPr lang="en-US" sz="1100" dirty="0"/>
          </a:p>
        </p:txBody>
      </p:sp>
      <p:sp>
        <p:nvSpPr>
          <p:cNvPr id="24" name="Text 22"/>
          <p:cNvSpPr/>
          <p:nvPr/>
        </p:nvSpPr>
        <p:spPr>
          <a:xfrm>
            <a:off x="5577840" y="3127248"/>
            <a:ext cx="3246120" cy="749808"/>
          </a:xfrm>
          <a:prstGeom prst="rect">
            <a:avLst/>
          </a:prstGeom>
          <a:noFill/>
          <a:ln/>
        </p:spPr>
        <p:txBody>
          <a:bodyPr wrap="square" rtlCol="0" anchor="ctr"/>
          <a:lstStyle/>
          <a:p>
            <a:pPr indent="0" marL="0">
              <a:buNone/>
            </a:pPr>
            <a:r>
              <a:rPr lang="en-US" sz="1100" dirty="0">
                <a:solidFill>
                  <a:srgbClr val="1A1A2E"/>
                </a:solidFill>
                <a:latin typeface="Calibri" pitchFamily="34" charset="0"/>
                <a:ea typeface="Calibri" pitchFamily="34" charset="-122"/>
                <a:cs typeface="Calibri" pitchFamily="34" charset="-120"/>
              </a:rPr>
              <a:t>In Wireshark: type 'icmp' to see ping packets. Type 'ip.addr == 8.8.8.8' to filter traffic to/from Google DNS. See source IP, destination IP, and TTL in every packet.</a:t>
            </a:r>
            <a:endParaRPr lang="en-US" sz="1100" dirty="0"/>
          </a:p>
        </p:txBody>
      </p:sp>
      <p:sp>
        <p:nvSpPr>
          <p:cNvPr id="25" name="Shape 23"/>
          <p:cNvSpPr/>
          <p:nvPr/>
        </p:nvSpPr>
        <p:spPr>
          <a:xfrm>
            <a:off x="5468112" y="3995928"/>
            <a:ext cx="3493008" cy="685800"/>
          </a:xfrm>
          <a:prstGeom prst="rect">
            <a:avLst/>
          </a:prstGeom>
          <a:solidFill>
            <a:srgbClr val="FFF7ED"/>
          </a:solidFill>
          <a:ln w="12700">
            <a:solidFill>
              <a:srgbClr val="F97316"/>
            </a:solidFill>
            <a:prstDash val="solid"/>
          </a:ln>
        </p:spPr>
      </p:sp>
      <p:sp>
        <p:nvSpPr>
          <p:cNvPr id="26" name="Text 24"/>
          <p:cNvSpPr/>
          <p:nvPr/>
        </p:nvSpPr>
        <p:spPr>
          <a:xfrm>
            <a:off x="5559552" y="4023360"/>
            <a:ext cx="3310128" cy="658368"/>
          </a:xfrm>
          <a:prstGeom prst="rect">
            <a:avLst/>
          </a:prstGeom>
          <a:noFill/>
          <a:ln/>
        </p:spPr>
        <p:txBody>
          <a:bodyPr wrap="square" rtlCol="0" anchor="ctr"/>
          <a:lstStyle/>
          <a:p>
            <a:pPr indent="0" marL="0">
              <a:buNone/>
            </a:pPr>
            <a:r>
              <a:rPr lang="en-US" sz="1150" b="1" dirty="0">
                <a:solidFill>
                  <a:srgbClr val="92400E"/>
                </a:solidFill>
                <a:latin typeface="Calibri" pitchFamily="34" charset="0"/>
                <a:ea typeface="Calibri" pitchFamily="34" charset="-122"/>
                <a:cs typeface="Calibri" pitchFamily="34" charset="-120"/>
              </a:rPr>
              <a:t>Remember: IP address = Layer 3. Router = Layer 3 device. ping uses ICMP = Layer 3.</a:t>
            </a:r>
            <a:endParaRPr lang="en-US" sz="1150" dirty="0"/>
          </a:p>
        </p:txBody>
      </p:sp>
      <p:sp>
        <p:nvSpPr>
          <p:cNvPr id="27" name="Shape 25"/>
          <p:cNvSpPr/>
          <p:nvPr/>
        </p:nvSpPr>
        <p:spPr>
          <a:xfrm>
            <a:off x="0" y="4846320"/>
            <a:ext cx="9144000" cy="297180"/>
          </a:xfrm>
          <a:prstGeom prst="rect">
            <a:avLst/>
          </a:prstGeom>
          <a:solidFill>
            <a:srgbClr val="1B3A6B"/>
          </a:solidFill>
          <a:ln w="12700">
            <a:solidFill>
              <a:srgbClr val="1B3A6B"/>
            </a:solidFill>
            <a:prstDash val="solid"/>
          </a:ln>
        </p:spPr>
      </p:sp>
      <p:sp>
        <p:nvSpPr>
          <p:cNvPr id="28" name="Text 26"/>
          <p:cNvSpPr/>
          <p:nvPr/>
        </p:nvSpPr>
        <p:spPr>
          <a:xfrm>
            <a:off x="0" y="4846320"/>
            <a:ext cx="9144000" cy="297180"/>
          </a:xfrm>
          <a:prstGeom prst="rect">
            <a:avLst/>
          </a:prstGeom>
          <a:noFill/>
          <a:ln/>
        </p:spPr>
        <p:txBody>
          <a:bodyPr wrap="square" lIns="0" tIns="0" rIns="0" bIns="0" rtlCol="0" anchor="ctr"/>
          <a:lstStyle/>
          <a:p>
            <a:pPr algn="ctr" indent="0" marL="0">
              <a:buNone/>
            </a:pPr>
            <a:r>
              <a:rPr lang="en-US" sz="1100" dirty="0">
                <a:solidFill>
                  <a:srgbClr val="CBD5E1"/>
                </a:solidFill>
              </a:rPr>
              <a:t>Layer 3: Network  |  OSI Model</a:t>
            </a:r>
            <a:endParaRPr lang="en-US" sz="11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4F7FB"/>
        </a:solidFill>
      </p:bgPr>
    </p:bg>
    <p:spTree>
      <p:nvGrpSpPr>
        <p:cNvPr id="1" name=""/>
        <p:cNvGrpSpPr/>
        <p:nvPr/>
      </p:nvGrpSpPr>
      <p:grpSpPr>
        <a:xfrm>
          <a:off x="0" y="0"/>
          <a:ext cx="0" cy="0"/>
          <a:chOff x="0" y="0"/>
          <a:chExt cx="0" cy="0"/>
        </a:xfrm>
      </p:grpSpPr>
      <p:sp>
        <p:nvSpPr>
          <p:cNvPr id="2" name="Shape 0"/>
          <p:cNvSpPr/>
          <p:nvPr/>
        </p:nvSpPr>
        <p:spPr>
          <a:xfrm>
            <a:off x="0" y="0"/>
            <a:ext cx="9144000" cy="548640"/>
          </a:xfrm>
          <a:prstGeom prst="rect">
            <a:avLst/>
          </a:prstGeom>
          <a:solidFill>
            <a:srgbClr val="9B59B6"/>
          </a:solidFill>
          <a:ln w="12700">
            <a:solidFill>
              <a:srgbClr val="9B59B6"/>
            </a:solidFill>
            <a:prstDash val="solid"/>
          </a:ln>
        </p:spPr>
      </p:sp>
      <p:sp>
        <p:nvSpPr>
          <p:cNvPr id="3" name="Text 1"/>
          <p:cNvSpPr/>
          <p:nvPr/>
        </p:nvSpPr>
        <p:spPr>
          <a:xfrm>
            <a:off x="274320" y="0"/>
            <a:ext cx="6858000" cy="548640"/>
          </a:xfrm>
          <a:prstGeom prst="rect">
            <a:avLst/>
          </a:prstGeom>
          <a:noFill/>
          <a:ln/>
        </p:spPr>
        <p:txBody>
          <a:bodyPr wrap="square" lIns="0" tIns="0" rIns="0" bIns="0" rtlCol="0" anchor="ctr"/>
          <a:lstStyle/>
          <a:p>
            <a:pPr indent="0" marL="0">
              <a:buNone/>
            </a:pPr>
            <a:r>
              <a:rPr lang="en-US" sz="2300" b="1" dirty="0">
                <a:solidFill>
                  <a:srgbClr val="FFFFFF"/>
                </a:solidFill>
              </a:rPr>
              <a:t>Layer 2  —  Data Link Layer</a:t>
            </a:r>
            <a:endParaRPr lang="en-US" sz="2300" dirty="0"/>
          </a:p>
        </p:txBody>
      </p:sp>
      <p:sp>
        <p:nvSpPr>
          <p:cNvPr id="4" name="Shape 2"/>
          <p:cNvSpPr/>
          <p:nvPr/>
        </p:nvSpPr>
        <p:spPr>
          <a:xfrm>
            <a:off x="7406640" y="91440"/>
            <a:ext cx="1463040" cy="365760"/>
          </a:xfrm>
          <a:prstGeom prst="rect">
            <a:avLst/>
          </a:prstGeom>
          <a:solidFill>
            <a:srgbClr val="1B3A6B"/>
          </a:solidFill>
          <a:ln w="12700">
            <a:solidFill>
              <a:srgbClr val="1B3A6B"/>
            </a:solidFill>
            <a:prstDash val="solid"/>
          </a:ln>
        </p:spPr>
      </p:sp>
      <p:sp>
        <p:nvSpPr>
          <p:cNvPr id="5" name="Text 3"/>
          <p:cNvSpPr/>
          <p:nvPr/>
        </p:nvSpPr>
        <p:spPr>
          <a:xfrm>
            <a:off x="7406640" y="91440"/>
            <a:ext cx="1463040" cy="365760"/>
          </a:xfrm>
          <a:prstGeom prst="rect">
            <a:avLst/>
          </a:prstGeom>
          <a:noFill/>
          <a:ln/>
        </p:spPr>
        <p:txBody>
          <a:bodyPr wrap="square" lIns="0" tIns="0" rIns="0" bIns="0" rtlCol="0" anchor="ctr"/>
          <a:lstStyle/>
          <a:p>
            <a:pPr algn="ctr" indent="0" marL="0">
              <a:buNone/>
            </a:pPr>
            <a:r>
              <a:rPr lang="en-US" sz="1400" b="1" i="1" dirty="0">
                <a:solidFill>
                  <a:srgbClr val="FFFFFF"/>
                </a:solidFill>
              </a:rPr>
              <a:t>"Data"</a:t>
            </a:r>
            <a:endParaRPr lang="en-US" sz="1400" dirty="0"/>
          </a:p>
        </p:txBody>
      </p:sp>
      <p:sp>
        <p:nvSpPr>
          <p:cNvPr id="6" name="Shape 4"/>
          <p:cNvSpPr/>
          <p:nvPr/>
        </p:nvSpPr>
        <p:spPr>
          <a:xfrm>
            <a:off x="164592" y="658368"/>
            <a:ext cx="5120640" cy="1234440"/>
          </a:xfrm>
          <a:prstGeom prst="rect">
            <a:avLst/>
          </a:prstGeom>
          <a:solidFill>
            <a:srgbClr val="FFFFFF"/>
          </a:solidFill>
          <a:ln w="12700">
            <a:solidFill>
              <a:srgbClr val="D1D9E6"/>
            </a:solidFill>
            <a:prstDash val="solid"/>
          </a:ln>
          <a:effectLst>
            <a:outerShdw sx="100000" sy="100000" kx="0" ky="0" algn="bl" rotWithShape="0" blurRad="88900" dist="25400" dir="8100000">
              <a:srgbClr val="000000">
                <a:alpha val="9000"/>
              </a:srgbClr>
            </a:outerShdw>
          </a:effectLst>
        </p:spPr>
      </p:sp>
      <p:sp>
        <p:nvSpPr>
          <p:cNvPr id="7" name="Shape 5"/>
          <p:cNvSpPr/>
          <p:nvPr/>
        </p:nvSpPr>
        <p:spPr>
          <a:xfrm>
            <a:off x="164592" y="658368"/>
            <a:ext cx="5120640" cy="64008"/>
          </a:xfrm>
          <a:prstGeom prst="rect">
            <a:avLst/>
          </a:prstGeom>
          <a:solidFill>
            <a:srgbClr val="9B59B6"/>
          </a:solidFill>
          <a:ln w="12700">
            <a:solidFill>
              <a:srgbClr val="9B59B6"/>
            </a:solidFill>
            <a:prstDash val="solid"/>
          </a:ln>
        </p:spPr>
      </p:sp>
      <p:sp>
        <p:nvSpPr>
          <p:cNvPr id="8" name="Text 6"/>
          <p:cNvSpPr/>
          <p:nvPr/>
        </p:nvSpPr>
        <p:spPr>
          <a:xfrm>
            <a:off x="292608" y="749808"/>
            <a:ext cx="4846320" cy="274320"/>
          </a:xfrm>
          <a:prstGeom prst="rect">
            <a:avLst/>
          </a:prstGeom>
          <a:noFill/>
          <a:ln/>
        </p:spPr>
        <p:txBody>
          <a:bodyPr wrap="square" rtlCol="0" anchor="ctr"/>
          <a:lstStyle/>
          <a:p>
            <a:pPr indent="0" marL="0">
              <a:buNone/>
            </a:pPr>
            <a:r>
              <a:rPr lang="en-US" sz="1150" b="1" dirty="0">
                <a:solidFill>
                  <a:srgbClr val="3E5070"/>
                </a:solidFill>
              </a:rPr>
              <a:t>What does this layer do?</a:t>
            </a:r>
            <a:endParaRPr lang="en-US" sz="1150" dirty="0"/>
          </a:p>
        </p:txBody>
      </p:sp>
      <p:sp>
        <p:nvSpPr>
          <p:cNvPr id="9" name="Text 7"/>
          <p:cNvSpPr/>
          <p:nvPr/>
        </p:nvSpPr>
        <p:spPr>
          <a:xfrm>
            <a:off x="256032" y="1005840"/>
            <a:ext cx="4937760" cy="822960"/>
          </a:xfrm>
          <a:prstGeom prst="rect">
            <a:avLst/>
          </a:prstGeom>
          <a:noFill/>
          <a:ln/>
        </p:spPr>
        <p:txBody>
          <a:bodyPr wrap="square" rtlCol="0" anchor="ctr"/>
          <a:lstStyle/>
          <a:p>
            <a:pPr indent="0" marL="0">
              <a:buNone/>
            </a:pPr>
            <a:r>
              <a:rPr lang="en-US" sz="1200" dirty="0">
                <a:solidFill>
                  <a:srgbClr val="1A1A2E"/>
                </a:solidFill>
                <a:latin typeface="Calibri" pitchFamily="34" charset="0"/>
                <a:ea typeface="Calibri" pitchFamily="34" charset="-122"/>
                <a:cs typeface="Calibri" pitchFamily="34" charset="-120"/>
              </a:rPr>
              <a:t>The Data Link Layer handles communication within a single network using MAC addresses. While Layer 3 routes between networks, Layer 2 delivers frames within the same LAN. Switches operate here — they maintain a MAC address table and send frames only to the correct destination port.</a:t>
            </a:r>
            <a:endParaRPr lang="en-US" sz="1200" dirty="0"/>
          </a:p>
        </p:txBody>
      </p:sp>
      <p:sp>
        <p:nvSpPr>
          <p:cNvPr id="10" name="Shape 8"/>
          <p:cNvSpPr/>
          <p:nvPr/>
        </p:nvSpPr>
        <p:spPr>
          <a:xfrm>
            <a:off x="164592" y="1984248"/>
            <a:ext cx="5120640" cy="2468880"/>
          </a:xfrm>
          <a:prstGeom prst="rect">
            <a:avLst/>
          </a:prstGeom>
          <a:solidFill>
            <a:srgbClr val="FFFFFF"/>
          </a:solidFill>
          <a:ln w="12700">
            <a:solidFill>
              <a:srgbClr val="D1D9E6"/>
            </a:solidFill>
            <a:prstDash val="solid"/>
          </a:ln>
          <a:effectLst>
            <a:outerShdw sx="100000" sy="100000" kx="0" ky="0" algn="bl" rotWithShape="0" blurRad="88900" dist="25400" dir="8100000">
              <a:srgbClr val="000000">
                <a:alpha val="9000"/>
              </a:srgbClr>
            </a:outerShdw>
          </a:effectLst>
        </p:spPr>
      </p:sp>
      <p:sp>
        <p:nvSpPr>
          <p:cNvPr id="11" name="Shape 9"/>
          <p:cNvSpPr/>
          <p:nvPr/>
        </p:nvSpPr>
        <p:spPr>
          <a:xfrm>
            <a:off x="164592" y="1984248"/>
            <a:ext cx="5120640" cy="64008"/>
          </a:xfrm>
          <a:prstGeom prst="rect">
            <a:avLst/>
          </a:prstGeom>
          <a:solidFill>
            <a:srgbClr val="1B3A6B"/>
          </a:solidFill>
          <a:ln w="12700">
            <a:solidFill>
              <a:srgbClr val="1B3A6B"/>
            </a:solidFill>
            <a:prstDash val="solid"/>
          </a:ln>
        </p:spPr>
      </p:sp>
      <p:sp>
        <p:nvSpPr>
          <p:cNvPr id="12" name="Shape 10"/>
          <p:cNvSpPr/>
          <p:nvPr/>
        </p:nvSpPr>
        <p:spPr>
          <a:xfrm>
            <a:off x="164592" y="1984248"/>
            <a:ext cx="5120640" cy="347472"/>
          </a:xfrm>
          <a:prstGeom prst="rect">
            <a:avLst/>
          </a:prstGeom>
          <a:solidFill>
            <a:srgbClr val="1B3A6B"/>
          </a:solidFill>
          <a:ln w="12700">
            <a:solidFill>
              <a:srgbClr val="1B3A6B"/>
            </a:solidFill>
            <a:prstDash val="solid"/>
          </a:ln>
        </p:spPr>
      </p:sp>
      <p:sp>
        <p:nvSpPr>
          <p:cNvPr id="13" name="Text 11"/>
          <p:cNvSpPr/>
          <p:nvPr/>
        </p:nvSpPr>
        <p:spPr>
          <a:xfrm>
            <a:off x="256032" y="1984248"/>
            <a:ext cx="4937760" cy="347472"/>
          </a:xfrm>
          <a:prstGeom prst="rect">
            <a:avLst/>
          </a:prstGeom>
          <a:noFill/>
          <a:ln/>
        </p:spPr>
        <p:txBody>
          <a:bodyPr wrap="square" lIns="0" tIns="0" rIns="0" bIns="0" rtlCol="0" anchor="ctr"/>
          <a:lstStyle/>
          <a:p>
            <a:pPr indent="0" marL="0">
              <a:buNone/>
            </a:pPr>
            <a:r>
              <a:rPr lang="en-US" sz="1250" b="1" dirty="0">
                <a:solidFill>
                  <a:srgbClr val="FFFFFF"/>
                </a:solidFill>
              </a:rPr>
              <a:t>Protocols &amp; Technologies</a:t>
            </a:r>
            <a:endParaRPr lang="en-US" sz="1250" dirty="0"/>
          </a:p>
        </p:txBody>
      </p:sp>
      <p:sp>
        <p:nvSpPr>
          <p:cNvPr id="14" name="Text 12"/>
          <p:cNvSpPr/>
          <p:nvPr/>
        </p:nvSpPr>
        <p:spPr>
          <a:xfrm>
            <a:off x="256032" y="2377440"/>
            <a:ext cx="4937760" cy="2011680"/>
          </a:xfrm>
          <a:prstGeom prst="rect">
            <a:avLst/>
          </a:prstGeom>
          <a:noFill/>
          <a:ln/>
        </p:spPr>
        <p:txBody>
          <a:bodyPr wrap="square" rtlCol="0" anchor="ctr"/>
          <a:lstStyle/>
          <a:p>
            <a:pPr marL="342900" indent="-342900">
              <a:buSzPct val="100000"/>
              <a:buChar char="•"/>
            </a:pPr>
            <a:r>
              <a:rPr lang="en-US" sz="1150" dirty="0">
                <a:solidFill>
                  <a:srgbClr val="1A1A2E"/>
                </a:solidFill>
                <a:latin typeface="Calibri" pitchFamily="34" charset="0"/>
                <a:ea typeface="Calibri" pitchFamily="34" charset="-122"/>
                <a:cs typeface="Calibri" pitchFamily="34" charset="-120"/>
              </a:rPr>
              <a:t>Ethernet (IEEE 802.3) — The standard for wired LAN</a:t>
            </a:r>
            <a:endParaRPr lang="en-US" sz="1150" dirty="0"/>
          </a:p>
          <a:p>
            <a:pPr marL="342900" indent="-342900">
              <a:buSzPct val="100000"/>
              <a:buChar char="•"/>
            </a:pPr>
            <a:r>
              <a:rPr lang="en-US" sz="1150" dirty="0">
                <a:solidFill>
                  <a:srgbClr val="1A1A2E"/>
                </a:solidFill>
                <a:latin typeface="Calibri" pitchFamily="34" charset="0"/>
                <a:ea typeface="Calibri" pitchFamily="34" charset="-122"/>
                <a:cs typeface="Calibri" pitchFamily="34" charset="-120"/>
              </a:rPr>
              <a:t>Wi-Fi (IEEE 802.11) — The standard for wireless LAN</a:t>
            </a:r>
            <a:endParaRPr lang="en-US" sz="1150" dirty="0"/>
          </a:p>
          <a:p>
            <a:pPr marL="342900" indent="-342900">
              <a:buSzPct val="100000"/>
              <a:buChar char="•"/>
            </a:pPr>
            <a:r>
              <a:rPr lang="en-US" sz="1150" dirty="0">
                <a:solidFill>
                  <a:srgbClr val="1A1A2E"/>
                </a:solidFill>
                <a:latin typeface="Calibri" pitchFamily="34" charset="0"/>
                <a:ea typeface="Calibri" pitchFamily="34" charset="-122"/>
                <a:cs typeface="Calibri" pitchFamily="34" charset="-120"/>
              </a:rPr>
              <a:t>MAC Addresses — 48-bit hardware addresses (e.g. AA:BB:CC:DD:EE:FF)</a:t>
            </a:r>
            <a:endParaRPr lang="en-US" sz="1150" dirty="0"/>
          </a:p>
          <a:p>
            <a:pPr marL="342900" indent="-342900">
              <a:buSzPct val="100000"/>
              <a:buChar char="•"/>
            </a:pPr>
            <a:r>
              <a:rPr lang="en-US" sz="1150" dirty="0">
                <a:solidFill>
                  <a:srgbClr val="1A1A2E"/>
                </a:solidFill>
                <a:latin typeface="Calibri" pitchFamily="34" charset="0"/>
                <a:ea typeface="Calibri" pitchFamily="34" charset="-122"/>
                <a:cs typeface="Calibri" pitchFamily="34" charset="-120"/>
              </a:rPr>
              <a:t>ARP — Resolves IP addresses to MAC addresses</a:t>
            </a:r>
            <a:endParaRPr lang="en-US" sz="1150" dirty="0"/>
          </a:p>
          <a:p>
            <a:pPr marL="342900" indent="-342900">
              <a:buSzPct val="100000"/>
              <a:buChar char="•"/>
            </a:pPr>
            <a:r>
              <a:rPr lang="en-US" sz="1150" dirty="0">
                <a:solidFill>
                  <a:srgbClr val="1A1A2E"/>
                </a:solidFill>
                <a:latin typeface="Calibri" pitchFamily="34" charset="0"/>
                <a:ea typeface="Calibri" pitchFamily="34" charset="-122"/>
                <a:cs typeface="Calibri" pitchFamily="34" charset="-120"/>
              </a:rPr>
              <a:t>PPP — Point-to-Point Protocol for direct connections</a:t>
            </a:r>
            <a:endParaRPr lang="en-US" sz="1150" dirty="0"/>
          </a:p>
          <a:p>
            <a:pPr marL="342900" indent="-342900">
              <a:buSzPct val="100000"/>
              <a:buChar char="•"/>
            </a:pPr>
            <a:r>
              <a:rPr lang="en-US" sz="1150" dirty="0">
                <a:solidFill>
                  <a:srgbClr val="1A1A2E"/>
                </a:solidFill>
                <a:latin typeface="Calibri" pitchFamily="34" charset="0"/>
                <a:ea typeface="Calibri" pitchFamily="34" charset="-122"/>
                <a:cs typeface="Calibri" pitchFamily="34" charset="-120"/>
              </a:rPr>
              <a:t>VLAN (802.1Q) — Virtual LANs on shared physical infrastructure</a:t>
            </a:r>
            <a:endParaRPr lang="en-US" sz="1150" dirty="0"/>
          </a:p>
          <a:p>
            <a:pPr marL="342900" indent="-342900">
              <a:buSzPct val="100000"/>
              <a:buChar char="•"/>
            </a:pPr>
            <a:r>
              <a:rPr lang="en-US" sz="1150" dirty="0">
                <a:solidFill>
                  <a:srgbClr val="1A1A2E"/>
                </a:solidFill>
                <a:latin typeface="Calibri" pitchFamily="34" charset="0"/>
                <a:ea typeface="Calibri" pitchFamily="34" charset="-122"/>
                <a:cs typeface="Calibri" pitchFamily="34" charset="-120"/>
              </a:rPr>
              <a:t>STP — Spanning Tree Protocol, prevents switching loops</a:t>
            </a:r>
            <a:endParaRPr lang="en-US" sz="1150" dirty="0"/>
          </a:p>
        </p:txBody>
      </p:sp>
      <p:sp>
        <p:nvSpPr>
          <p:cNvPr id="15" name="Shape 13"/>
          <p:cNvSpPr/>
          <p:nvPr/>
        </p:nvSpPr>
        <p:spPr>
          <a:xfrm>
            <a:off x="5468112" y="658368"/>
            <a:ext cx="3493008" cy="822960"/>
          </a:xfrm>
          <a:prstGeom prst="rect">
            <a:avLst/>
          </a:prstGeom>
          <a:solidFill>
            <a:srgbClr val="FFFFFF"/>
          </a:solidFill>
          <a:ln w="12700">
            <a:solidFill>
              <a:srgbClr val="D1D9E6"/>
            </a:solidFill>
            <a:prstDash val="solid"/>
          </a:ln>
          <a:effectLst>
            <a:outerShdw sx="100000" sy="100000" kx="0" ky="0" algn="bl" rotWithShape="0" blurRad="88900" dist="25400" dir="8100000">
              <a:srgbClr val="000000">
                <a:alpha val="9000"/>
              </a:srgbClr>
            </a:outerShdw>
          </a:effectLst>
        </p:spPr>
      </p:sp>
      <p:sp>
        <p:nvSpPr>
          <p:cNvPr id="16" name="Text 14"/>
          <p:cNvSpPr/>
          <p:nvPr/>
        </p:nvSpPr>
        <p:spPr>
          <a:xfrm>
            <a:off x="5577840" y="694944"/>
            <a:ext cx="3246120" cy="256032"/>
          </a:xfrm>
          <a:prstGeom prst="rect">
            <a:avLst/>
          </a:prstGeom>
          <a:noFill/>
          <a:ln/>
        </p:spPr>
        <p:txBody>
          <a:bodyPr wrap="square" rtlCol="0" anchor="ctr"/>
          <a:lstStyle/>
          <a:p>
            <a:pPr indent="0" marL="0">
              <a:buNone/>
            </a:pPr>
            <a:r>
              <a:rPr lang="en-US" sz="1100" b="1" dirty="0">
                <a:solidFill>
                  <a:srgbClr val="3E5070"/>
                </a:solidFill>
              </a:rPr>
              <a:t>Network Device</a:t>
            </a:r>
            <a:endParaRPr lang="en-US" sz="1100" dirty="0"/>
          </a:p>
        </p:txBody>
      </p:sp>
      <p:sp>
        <p:nvSpPr>
          <p:cNvPr id="17" name="Text 15"/>
          <p:cNvSpPr/>
          <p:nvPr/>
        </p:nvSpPr>
        <p:spPr>
          <a:xfrm>
            <a:off x="5577840" y="932688"/>
            <a:ext cx="3246120" cy="457200"/>
          </a:xfrm>
          <a:prstGeom prst="rect">
            <a:avLst/>
          </a:prstGeom>
          <a:noFill/>
          <a:ln/>
        </p:spPr>
        <p:txBody>
          <a:bodyPr wrap="square" rtlCol="0" anchor="ctr"/>
          <a:lstStyle/>
          <a:p>
            <a:pPr indent="0" marL="0">
              <a:buNone/>
            </a:pPr>
            <a:r>
              <a:rPr lang="en-US" sz="1200" b="1" dirty="0">
                <a:solidFill>
                  <a:srgbClr val="1B3A6B"/>
                </a:solidFill>
                <a:latin typeface="Calibri" pitchFamily="34" charset="0"/>
                <a:ea typeface="Calibri" pitchFamily="34" charset="-122"/>
                <a:cs typeface="Calibri" pitchFamily="34" charset="-120"/>
              </a:rPr>
              <a:t>Switch (Layer 2) — forwards frames by MAC address. Access Point (Layer 2 bridge).</a:t>
            </a:r>
            <a:endParaRPr lang="en-US" sz="1200" dirty="0"/>
          </a:p>
        </p:txBody>
      </p:sp>
      <p:sp>
        <p:nvSpPr>
          <p:cNvPr id="18" name="Shape 16"/>
          <p:cNvSpPr/>
          <p:nvPr/>
        </p:nvSpPr>
        <p:spPr>
          <a:xfrm>
            <a:off x="5468112" y="1581912"/>
            <a:ext cx="3493008" cy="1115568"/>
          </a:xfrm>
          <a:prstGeom prst="rect">
            <a:avLst/>
          </a:prstGeom>
          <a:solidFill>
            <a:srgbClr val="FFFFFF"/>
          </a:solidFill>
          <a:ln w="12700">
            <a:solidFill>
              <a:srgbClr val="D1D9E6"/>
            </a:solidFill>
            <a:prstDash val="solid"/>
          </a:ln>
          <a:effectLst>
            <a:outerShdw sx="100000" sy="100000" kx="0" ky="0" algn="bl" rotWithShape="0" blurRad="88900" dist="25400" dir="8100000">
              <a:srgbClr val="000000">
                <a:alpha val="9000"/>
              </a:srgbClr>
            </a:outerShdw>
          </a:effectLst>
        </p:spPr>
      </p:sp>
      <p:sp>
        <p:nvSpPr>
          <p:cNvPr id="19" name="Text 17"/>
          <p:cNvSpPr/>
          <p:nvPr/>
        </p:nvSpPr>
        <p:spPr>
          <a:xfrm>
            <a:off x="5577840" y="1618488"/>
            <a:ext cx="3246120" cy="256032"/>
          </a:xfrm>
          <a:prstGeom prst="rect">
            <a:avLst/>
          </a:prstGeom>
          <a:noFill/>
          <a:ln/>
        </p:spPr>
        <p:txBody>
          <a:bodyPr wrap="square" rtlCol="0" anchor="ctr"/>
          <a:lstStyle/>
          <a:p>
            <a:pPr indent="0" marL="0">
              <a:buNone/>
            </a:pPr>
            <a:r>
              <a:rPr lang="en-US" sz="1100" b="1" dirty="0">
                <a:solidFill>
                  <a:srgbClr val="3E5070"/>
                </a:solidFill>
              </a:rPr>
              <a:t>Real World Example</a:t>
            </a:r>
            <a:endParaRPr lang="en-US" sz="1100" dirty="0"/>
          </a:p>
        </p:txBody>
      </p:sp>
      <p:sp>
        <p:nvSpPr>
          <p:cNvPr id="20" name="Text 18"/>
          <p:cNvSpPr/>
          <p:nvPr/>
        </p:nvSpPr>
        <p:spPr>
          <a:xfrm>
            <a:off x="5577840" y="1856232"/>
            <a:ext cx="3246120" cy="795528"/>
          </a:xfrm>
          <a:prstGeom prst="rect">
            <a:avLst/>
          </a:prstGeom>
          <a:noFill/>
          <a:ln/>
        </p:spPr>
        <p:txBody>
          <a:bodyPr wrap="square" rtlCol="0" anchor="ctr"/>
          <a:lstStyle/>
          <a:p>
            <a:pPr indent="0" marL="0">
              <a:buNone/>
            </a:pPr>
            <a:r>
              <a:rPr lang="en-US" sz="1150" dirty="0">
                <a:solidFill>
                  <a:srgbClr val="1A1A2E"/>
                </a:solidFill>
                <a:latin typeface="Calibri" pitchFamily="34" charset="0"/>
                <a:ea typeface="Calibri" pitchFamily="34" charset="-122"/>
                <a:cs typeface="Calibri" pitchFamily="34" charset="-120"/>
              </a:rPr>
              <a:t>Your laptop sends a packet to the switch. The switch checks its MAC address table and sends the frame only to the correct port — just to the destination device, not broadcast to everyone. That selective forwarding is Layer 2.</a:t>
            </a:r>
            <a:endParaRPr lang="en-US" sz="1150" dirty="0"/>
          </a:p>
        </p:txBody>
      </p:sp>
      <p:sp>
        <p:nvSpPr>
          <p:cNvPr id="21" name="Shape 19"/>
          <p:cNvSpPr/>
          <p:nvPr/>
        </p:nvSpPr>
        <p:spPr>
          <a:xfrm>
            <a:off x="5468112" y="2798064"/>
            <a:ext cx="3493008" cy="1097280"/>
          </a:xfrm>
          <a:prstGeom prst="rect">
            <a:avLst/>
          </a:prstGeom>
          <a:solidFill>
            <a:srgbClr val="FFFFFF"/>
          </a:solidFill>
          <a:ln w="12700">
            <a:solidFill>
              <a:srgbClr val="D1D9E6"/>
            </a:solidFill>
            <a:prstDash val="solid"/>
          </a:ln>
          <a:effectLst>
            <a:outerShdw sx="100000" sy="100000" kx="0" ky="0" algn="bl" rotWithShape="0" blurRad="88900" dist="25400" dir="8100000">
              <a:srgbClr val="000000">
                <a:alpha val="9000"/>
              </a:srgbClr>
            </a:outerShdw>
          </a:effectLst>
        </p:spPr>
      </p:sp>
      <p:sp>
        <p:nvSpPr>
          <p:cNvPr id="22" name="Shape 20"/>
          <p:cNvSpPr/>
          <p:nvPr/>
        </p:nvSpPr>
        <p:spPr>
          <a:xfrm>
            <a:off x="5468112" y="2798064"/>
            <a:ext cx="3493008" cy="64008"/>
          </a:xfrm>
          <a:prstGeom prst="rect">
            <a:avLst/>
          </a:prstGeom>
          <a:solidFill>
            <a:srgbClr val="0D9488"/>
          </a:solidFill>
          <a:ln w="12700">
            <a:solidFill>
              <a:srgbClr val="0D9488"/>
            </a:solidFill>
            <a:prstDash val="solid"/>
          </a:ln>
        </p:spPr>
      </p:sp>
      <p:sp>
        <p:nvSpPr>
          <p:cNvPr id="23" name="Text 21"/>
          <p:cNvSpPr/>
          <p:nvPr/>
        </p:nvSpPr>
        <p:spPr>
          <a:xfrm>
            <a:off x="5577840" y="2889504"/>
            <a:ext cx="3246120" cy="256032"/>
          </a:xfrm>
          <a:prstGeom prst="rect">
            <a:avLst/>
          </a:prstGeom>
          <a:noFill/>
          <a:ln/>
        </p:spPr>
        <p:txBody>
          <a:bodyPr wrap="square" rtlCol="0" anchor="ctr"/>
          <a:lstStyle/>
          <a:p>
            <a:pPr indent="0" marL="0">
              <a:buNone/>
            </a:pPr>
            <a:r>
              <a:rPr lang="en-US" sz="1100" b="1" dirty="0">
                <a:solidFill>
                  <a:srgbClr val="0D9488"/>
                </a:solidFill>
              </a:rPr>
              <a:t>Wireshark Filter</a:t>
            </a:r>
            <a:endParaRPr lang="en-US" sz="1100" dirty="0"/>
          </a:p>
        </p:txBody>
      </p:sp>
      <p:sp>
        <p:nvSpPr>
          <p:cNvPr id="24" name="Text 22"/>
          <p:cNvSpPr/>
          <p:nvPr/>
        </p:nvSpPr>
        <p:spPr>
          <a:xfrm>
            <a:off x="5577840" y="3127248"/>
            <a:ext cx="3246120" cy="749808"/>
          </a:xfrm>
          <a:prstGeom prst="rect">
            <a:avLst/>
          </a:prstGeom>
          <a:noFill/>
          <a:ln/>
        </p:spPr>
        <p:txBody>
          <a:bodyPr wrap="square" rtlCol="0" anchor="ctr"/>
          <a:lstStyle/>
          <a:p>
            <a:pPr indent="0" marL="0">
              <a:buNone/>
            </a:pPr>
            <a:r>
              <a:rPr lang="en-US" sz="1100" dirty="0">
                <a:solidFill>
                  <a:srgbClr val="1A1A2E"/>
                </a:solidFill>
                <a:latin typeface="Calibri" pitchFamily="34" charset="0"/>
                <a:ea typeface="Calibri" pitchFamily="34" charset="-122"/>
                <a:cs typeface="Calibri" pitchFamily="34" charset="-120"/>
              </a:rPr>
              <a:t>In Wireshark: type 'eth' to see Ethernet frames with source and destination MAC addresses. Type 'arp' to see ARP requests — your device asking 'Who has this IP address? Tell me your MAC!'</a:t>
            </a:r>
            <a:endParaRPr lang="en-US" sz="1100" dirty="0"/>
          </a:p>
        </p:txBody>
      </p:sp>
      <p:sp>
        <p:nvSpPr>
          <p:cNvPr id="25" name="Shape 23"/>
          <p:cNvSpPr/>
          <p:nvPr/>
        </p:nvSpPr>
        <p:spPr>
          <a:xfrm>
            <a:off x="5468112" y="3995928"/>
            <a:ext cx="3493008" cy="685800"/>
          </a:xfrm>
          <a:prstGeom prst="rect">
            <a:avLst/>
          </a:prstGeom>
          <a:solidFill>
            <a:srgbClr val="FFF7ED"/>
          </a:solidFill>
          <a:ln w="12700">
            <a:solidFill>
              <a:srgbClr val="F97316"/>
            </a:solidFill>
            <a:prstDash val="solid"/>
          </a:ln>
        </p:spPr>
      </p:sp>
      <p:sp>
        <p:nvSpPr>
          <p:cNvPr id="26" name="Text 24"/>
          <p:cNvSpPr/>
          <p:nvPr/>
        </p:nvSpPr>
        <p:spPr>
          <a:xfrm>
            <a:off x="5559552" y="4023360"/>
            <a:ext cx="3310128" cy="658368"/>
          </a:xfrm>
          <a:prstGeom prst="rect">
            <a:avLst/>
          </a:prstGeom>
          <a:noFill/>
          <a:ln/>
        </p:spPr>
        <p:txBody>
          <a:bodyPr wrap="square" rtlCol="0" anchor="ctr"/>
          <a:lstStyle/>
          <a:p>
            <a:pPr indent="0" marL="0">
              <a:buNone/>
            </a:pPr>
            <a:r>
              <a:rPr lang="en-US" sz="1150" b="1" dirty="0">
                <a:solidFill>
                  <a:srgbClr val="92400E"/>
                </a:solidFill>
                <a:latin typeface="Calibri" pitchFamily="34" charset="0"/>
                <a:ea typeface="Calibri" pitchFamily="34" charset="-122"/>
                <a:cs typeface="Calibri" pitchFamily="34" charset="-120"/>
              </a:rPr>
              <a:t>Remember: MAC address = Layer 2. Switch = Layer 2. Ethernet/Wi-Fi = Layer 2. Frame = L2 PDU.</a:t>
            </a:r>
            <a:endParaRPr lang="en-US" sz="1150" dirty="0"/>
          </a:p>
        </p:txBody>
      </p:sp>
      <p:sp>
        <p:nvSpPr>
          <p:cNvPr id="27" name="Shape 25"/>
          <p:cNvSpPr/>
          <p:nvPr/>
        </p:nvSpPr>
        <p:spPr>
          <a:xfrm>
            <a:off x="0" y="4846320"/>
            <a:ext cx="9144000" cy="297180"/>
          </a:xfrm>
          <a:prstGeom prst="rect">
            <a:avLst/>
          </a:prstGeom>
          <a:solidFill>
            <a:srgbClr val="1B3A6B"/>
          </a:solidFill>
          <a:ln w="12700">
            <a:solidFill>
              <a:srgbClr val="1B3A6B"/>
            </a:solidFill>
            <a:prstDash val="solid"/>
          </a:ln>
        </p:spPr>
      </p:sp>
      <p:sp>
        <p:nvSpPr>
          <p:cNvPr id="28" name="Text 26"/>
          <p:cNvSpPr/>
          <p:nvPr/>
        </p:nvSpPr>
        <p:spPr>
          <a:xfrm>
            <a:off x="0" y="4846320"/>
            <a:ext cx="9144000" cy="297180"/>
          </a:xfrm>
          <a:prstGeom prst="rect">
            <a:avLst/>
          </a:prstGeom>
          <a:noFill/>
          <a:ln/>
        </p:spPr>
        <p:txBody>
          <a:bodyPr wrap="square" lIns="0" tIns="0" rIns="0" bIns="0" rtlCol="0" anchor="ctr"/>
          <a:lstStyle/>
          <a:p>
            <a:pPr algn="ctr" indent="0" marL="0">
              <a:buNone/>
            </a:pPr>
            <a:r>
              <a:rPr lang="en-US" sz="1100" dirty="0">
                <a:solidFill>
                  <a:srgbClr val="CBD5E1"/>
                </a:solidFill>
              </a:rPr>
              <a:t>Layer 2: Data Link  |  OSI Model</a:t>
            </a:r>
            <a:endParaRPr lang="en-US" sz="11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4F7FB"/>
        </a:solidFill>
      </p:bgPr>
    </p:bg>
    <p:spTree>
      <p:nvGrpSpPr>
        <p:cNvPr id="1" name=""/>
        <p:cNvGrpSpPr/>
        <p:nvPr/>
      </p:nvGrpSpPr>
      <p:grpSpPr>
        <a:xfrm>
          <a:off x="0" y="0"/>
          <a:ext cx="0" cy="0"/>
          <a:chOff x="0" y="0"/>
          <a:chExt cx="0" cy="0"/>
        </a:xfrm>
      </p:grpSpPr>
      <p:sp>
        <p:nvSpPr>
          <p:cNvPr id="2" name="Shape 0"/>
          <p:cNvSpPr/>
          <p:nvPr/>
        </p:nvSpPr>
        <p:spPr>
          <a:xfrm>
            <a:off x="0" y="0"/>
            <a:ext cx="9144000" cy="548640"/>
          </a:xfrm>
          <a:prstGeom prst="rect">
            <a:avLst/>
          </a:prstGeom>
          <a:solidFill>
            <a:srgbClr val="1ABC9C"/>
          </a:solidFill>
          <a:ln w="12700">
            <a:solidFill>
              <a:srgbClr val="1ABC9C"/>
            </a:solidFill>
            <a:prstDash val="solid"/>
          </a:ln>
        </p:spPr>
      </p:sp>
      <p:sp>
        <p:nvSpPr>
          <p:cNvPr id="3" name="Text 1"/>
          <p:cNvSpPr/>
          <p:nvPr/>
        </p:nvSpPr>
        <p:spPr>
          <a:xfrm>
            <a:off x="274320" y="0"/>
            <a:ext cx="6858000" cy="548640"/>
          </a:xfrm>
          <a:prstGeom prst="rect">
            <a:avLst/>
          </a:prstGeom>
          <a:noFill/>
          <a:ln/>
        </p:spPr>
        <p:txBody>
          <a:bodyPr wrap="square" lIns="0" tIns="0" rIns="0" bIns="0" rtlCol="0" anchor="ctr"/>
          <a:lstStyle/>
          <a:p>
            <a:pPr indent="0" marL="0">
              <a:buNone/>
            </a:pPr>
            <a:r>
              <a:rPr lang="en-US" sz="2300" b="1" dirty="0">
                <a:solidFill>
                  <a:srgbClr val="FFFFFF"/>
                </a:solidFill>
              </a:rPr>
              <a:t>Layer 1  —  Physical Layer</a:t>
            </a:r>
            <a:endParaRPr lang="en-US" sz="2300" dirty="0"/>
          </a:p>
        </p:txBody>
      </p:sp>
      <p:sp>
        <p:nvSpPr>
          <p:cNvPr id="4" name="Shape 2"/>
          <p:cNvSpPr/>
          <p:nvPr/>
        </p:nvSpPr>
        <p:spPr>
          <a:xfrm>
            <a:off x="7406640" y="91440"/>
            <a:ext cx="1463040" cy="365760"/>
          </a:xfrm>
          <a:prstGeom prst="rect">
            <a:avLst/>
          </a:prstGeom>
          <a:solidFill>
            <a:srgbClr val="1B3A6B"/>
          </a:solidFill>
          <a:ln w="12700">
            <a:solidFill>
              <a:srgbClr val="1B3A6B"/>
            </a:solidFill>
            <a:prstDash val="solid"/>
          </a:ln>
        </p:spPr>
      </p:sp>
      <p:sp>
        <p:nvSpPr>
          <p:cNvPr id="5" name="Text 3"/>
          <p:cNvSpPr/>
          <p:nvPr/>
        </p:nvSpPr>
        <p:spPr>
          <a:xfrm>
            <a:off x="7406640" y="91440"/>
            <a:ext cx="1463040" cy="365760"/>
          </a:xfrm>
          <a:prstGeom prst="rect">
            <a:avLst/>
          </a:prstGeom>
          <a:noFill/>
          <a:ln/>
        </p:spPr>
        <p:txBody>
          <a:bodyPr wrap="square" lIns="0" tIns="0" rIns="0" bIns="0" rtlCol="0" anchor="ctr"/>
          <a:lstStyle/>
          <a:p>
            <a:pPr algn="ctr" indent="0" marL="0">
              <a:buNone/>
            </a:pPr>
            <a:r>
              <a:rPr lang="en-US" sz="1400" b="1" i="1" dirty="0">
                <a:solidFill>
                  <a:srgbClr val="FFFFFF"/>
                </a:solidFill>
              </a:rPr>
              <a:t>"Processing"</a:t>
            </a:r>
            <a:endParaRPr lang="en-US" sz="1400" dirty="0"/>
          </a:p>
        </p:txBody>
      </p:sp>
      <p:sp>
        <p:nvSpPr>
          <p:cNvPr id="6" name="Shape 4"/>
          <p:cNvSpPr/>
          <p:nvPr/>
        </p:nvSpPr>
        <p:spPr>
          <a:xfrm>
            <a:off x="164592" y="658368"/>
            <a:ext cx="5120640" cy="1234440"/>
          </a:xfrm>
          <a:prstGeom prst="rect">
            <a:avLst/>
          </a:prstGeom>
          <a:solidFill>
            <a:srgbClr val="FFFFFF"/>
          </a:solidFill>
          <a:ln w="12700">
            <a:solidFill>
              <a:srgbClr val="D1D9E6"/>
            </a:solidFill>
            <a:prstDash val="solid"/>
          </a:ln>
          <a:effectLst>
            <a:outerShdw sx="100000" sy="100000" kx="0" ky="0" algn="bl" rotWithShape="0" blurRad="88900" dist="25400" dir="8100000">
              <a:srgbClr val="000000">
                <a:alpha val="9000"/>
              </a:srgbClr>
            </a:outerShdw>
          </a:effectLst>
        </p:spPr>
      </p:sp>
      <p:sp>
        <p:nvSpPr>
          <p:cNvPr id="7" name="Shape 5"/>
          <p:cNvSpPr/>
          <p:nvPr/>
        </p:nvSpPr>
        <p:spPr>
          <a:xfrm>
            <a:off x="164592" y="658368"/>
            <a:ext cx="5120640" cy="64008"/>
          </a:xfrm>
          <a:prstGeom prst="rect">
            <a:avLst/>
          </a:prstGeom>
          <a:solidFill>
            <a:srgbClr val="1ABC9C"/>
          </a:solidFill>
          <a:ln w="12700">
            <a:solidFill>
              <a:srgbClr val="1ABC9C"/>
            </a:solidFill>
            <a:prstDash val="solid"/>
          </a:ln>
        </p:spPr>
      </p:sp>
      <p:sp>
        <p:nvSpPr>
          <p:cNvPr id="8" name="Text 6"/>
          <p:cNvSpPr/>
          <p:nvPr/>
        </p:nvSpPr>
        <p:spPr>
          <a:xfrm>
            <a:off x="292608" y="749808"/>
            <a:ext cx="4846320" cy="274320"/>
          </a:xfrm>
          <a:prstGeom prst="rect">
            <a:avLst/>
          </a:prstGeom>
          <a:noFill/>
          <a:ln/>
        </p:spPr>
        <p:txBody>
          <a:bodyPr wrap="square" rtlCol="0" anchor="ctr"/>
          <a:lstStyle/>
          <a:p>
            <a:pPr indent="0" marL="0">
              <a:buNone/>
            </a:pPr>
            <a:r>
              <a:rPr lang="en-US" sz="1150" b="1" dirty="0">
                <a:solidFill>
                  <a:srgbClr val="3E5070"/>
                </a:solidFill>
              </a:rPr>
              <a:t>What does this layer do?</a:t>
            </a:r>
            <a:endParaRPr lang="en-US" sz="1150" dirty="0"/>
          </a:p>
        </p:txBody>
      </p:sp>
      <p:sp>
        <p:nvSpPr>
          <p:cNvPr id="9" name="Text 7"/>
          <p:cNvSpPr/>
          <p:nvPr/>
        </p:nvSpPr>
        <p:spPr>
          <a:xfrm>
            <a:off x="256032" y="1005840"/>
            <a:ext cx="4937760" cy="822960"/>
          </a:xfrm>
          <a:prstGeom prst="rect">
            <a:avLst/>
          </a:prstGeom>
          <a:noFill/>
          <a:ln/>
        </p:spPr>
        <p:txBody>
          <a:bodyPr wrap="square" rtlCol="0" anchor="ctr"/>
          <a:lstStyle/>
          <a:p>
            <a:pPr indent="0" marL="0">
              <a:buNone/>
            </a:pPr>
            <a:r>
              <a:rPr lang="en-US" sz="1200" dirty="0">
                <a:solidFill>
                  <a:srgbClr val="1A1A2E"/>
                </a:solidFill>
                <a:latin typeface="Calibri" pitchFamily="34" charset="0"/>
                <a:ea typeface="Calibri" pitchFamily="34" charset="-122"/>
                <a:cs typeface="Calibri" pitchFamily="34" charset="-120"/>
              </a:rPr>
              <a:t>The Physical Layer is the actual physical medium — copper cables, fiber optic cables, or wireless radio signals. At this layer there is no addressing, no error correction, and no protocols. Just raw bits — zeros and ones — converted into electrical signals, pulses of light, or radio waves and sent across the medium.</a:t>
            </a:r>
            <a:endParaRPr lang="en-US" sz="1200" dirty="0"/>
          </a:p>
        </p:txBody>
      </p:sp>
      <p:sp>
        <p:nvSpPr>
          <p:cNvPr id="10" name="Shape 8"/>
          <p:cNvSpPr/>
          <p:nvPr/>
        </p:nvSpPr>
        <p:spPr>
          <a:xfrm>
            <a:off x="164592" y="1984248"/>
            <a:ext cx="5120640" cy="2468880"/>
          </a:xfrm>
          <a:prstGeom prst="rect">
            <a:avLst/>
          </a:prstGeom>
          <a:solidFill>
            <a:srgbClr val="FFFFFF"/>
          </a:solidFill>
          <a:ln w="12700">
            <a:solidFill>
              <a:srgbClr val="D1D9E6"/>
            </a:solidFill>
            <a:prstDash val="solid"/>
          </a:ln>
          <a:effectLst>
            <a:outerShdw sx="100000" sy="100000" kx="0" ky="0" algn="bl" rotWithShape="0" blurRad="88900" dist="25400" dir="8100000">
              <a:srgbClr val="000000">
                <a:alpha val="9000"/>
              </a:srgbClr>
            </a:outerShdw>
          </a:effectLst>
        </p:spPr>
      </p:sp>
      <p:sp>
        <p:nvSpPr>
          <p:cNvPr id="11" name="Shape 9"/>
          <p:cNvSpPr/>
          <p:nvPr/>
        </p:nvSpPr>
        <p:spPr>
          <a:xfrm>
            <a:off x="164592" y="1984248"/>
            <a:ext cx="5120640" cy="64008"/>
          </a:xfrm>
          <a:prstGeom prst="rect">
            <a:avLst/>
          </a:prstGeom>
          <a:solidFill>
            <a:srgbClr val="1B3A6B"/>
          </a:solidFill>
          <a:ln w="12700">
            <a:solidFill>
              <a:srgbClr val="1B3A6B"/>
            </a:solidFill>
            <a:prstDash val="solid"/>
          </a:ln>
        </p:spPr>
      </p:sp>
      <p:sp>
        <p:nvSpPr>
          <p:cNvPr id="12" name="Shape 10"/>
          <p:cNvSpPr/>
          <p:nvPr/>
        </p:nvSpPr>
        <p:spPr>
          <a:xfrm>
            <a:off x="164592" y="1984248"/>
            <a:ext cx="5120640" cy="347472"/>
          </a:xfrm>
          <a:prstGeom prst="rect">
            <a:avLst/>
          </a:prstGeom>
          <a:solidFill>
            <a:srgbClr val="1B3A6B"/>
          </a:solidFill>
          <a:ln w="12700">
            <a:solidFill>
              <a:srgbClr val="1B3A6B"/>
            </a:solidFill>
            <a:prstDash val="solid"/>
          </a:ln>
        </p:spPr>
      </p:sp>
      <p:sp>
        <p:nvSpPr>
          <p:cNvPr id="13" name="Text 11"/>
          <p:cNvSpPr/>
          <p:nvPr/>
        </p:nvSpPr>
        <p:spPr>
          <a:xfrm>
            <a:off x="256032" y="1984248"/>
            <a:ext cx="4937760" cy="347472"/>
          </a:xfrm>
          <a:prstGeom prst="rect">
            <a:avLst/>
          </a:prstGeom>
          <a:noFill/>
          <a:ln/>
        </p:spPr>
        <p:txBody>
          <a:bodyPr wrap="square" lIns="0" tIns="0" rIns="0" bIns="0" rtlCol="0" anchor="ctr"/>
          <a:lstStyle/>
          <a:p>
            <a:pPr indent="0" marL="0">
              <a:buNone/>
            </a:pPr>
            <a:r>
              <a:rPr lang="en-US" sz="1250" b="1" dirty="0">
                <a:solidFill>
                  <a:srgbClr val="FFFFFF"/>
                </a:solidFill>
              </a:rPr>
              <a:t>Protocols &amp; Technologies</a:t>
            </a:r>
            <a:endParaRPr lang="en-US" sz="1250" dirty="0"/>
          </a:p>
        </p:txBody>
      </p:sp>
      <p:sp>
        <p:nvSpPr>
          <p:cNvPr id="14" name="Text 12"/>
          <p:cNvSpPr/>
          <p:nvPr/>
        </p:nvSpPr>
        <p:spPr>
          <a:xfrm>
            <a:off x="256032" y="2377440"/>
            <a:ext cx="4937760" cy="2011680"/>
          </a:xfrm>
          <a:prstGeom prst="rect">
            <a:avLst/>
          </a:prstGeom>
          <a:noFill/>
          <a:ln/>
        </p:spPr>
        <p:txBody>
          <a:bodyPr wrap="square" rtlCol="0" anchor="ctr"/>
          <a:lstStyle/>
          <a:p>
            <a:pPr marL="342900" indent="-342900">
              <a:buSzPct val="100000"/>
              <a:buChar char="•"/>
            </a:pPr>
            <a:r>
              <a:rPr lang="en-US" sz="1150" dirty="0">
                <a:solidFill>
                  <a:srgbClr val="1A1A2E"/>
                </a:solidFill>
                <a:latin typeface="Calibri" pitchFamily="34" charset="0"/>
                <a:ea typeface="Calibri" pitchFamily="34" charset="-122"/>
                <a:cs typeface="Calibri" pitchFamily="34" charset="-120"/>
              </a:rPr>
              <a:t>Ethernet cables — Cat5e (up to 1 Gbps), Cat6 (up to 10 Gbps)</a:t>
            </a:r>
            <a:endParaRPr lang="en-US" sz="1150" dirty="0"/>
          </a:p>
          <a:p>
            <a:pPr marL="342900" indent="-342900">
              <a:buSzPct val="100000"/>
              <a:buChar char="•"/>
            </a:pPr>
            <a:r>
              <a:rPr lang="en-US" sz="1150" dirty="0">
                <a:solidFill>
                  <a:srgbClr val="1A1A2E"/>
                </a:solidFill>
                <a:latin typeface="Calibri" pitchFamily="34" charset="0"/>
                <a:ea typeface="Calibri" pitchFamily="34" charset="-122"/>
                <a:cs typeface="Calibri" pitchFamily="34" charset="-120"/>
              </a:rPr>
              <a:t>Fiber Optic — Single mode (long distance), Multi mode (short distance)</a:t>
            </a:r>
            <a:endParaRPr lang="en-US" sz="1150" dirty="0"/>
          </a:p>
          <a:p>
            <a:pPr marL="342900" indent="-342900">
              <a:buSzPct val="100000"/>
              <a:buChar char="•"/>
            </a:pPr>
            <a:r>
              <a:rPr lang="en-US" sz="1150" dirty="0">
                <a:solidFill>
                  <a:srgbClr val="1A1A2E"/>
                </a:solidFill>
                <a:latin typeface="Calibri" pitchFamily="34" charset="0"/>
                <a:ea typeface="Calibri" pitchFamily="34" charset="-122"/>
                <a:cs typeface="Calibri" pitchFamily="34" charset="-120"/>
              </a:rPr>
              <a:t>Wi-Fi signals — 2.4 GHz, 5 GHz, and 6 GHz frequency bands</a:t>
            </a:r>
            <a:endParaRPr lang="en-US" sz="1150" dirty="0"/>
          </a:p>
          <a:p>
            <a:pPr marL="342900" indent="-342900">
              <a:buSzPct val="100000"/>
              <a:buChar char="•"/>
            </a:pPr>
            <a:r>
              <a:rPr lang="en-US" sz="1150" dirty="0">
                <a:solidFill>
                  <a:srgbClr val="1A1A2E"/>
                </a:solidFill>
                <a:latin typeface="Calibri" pitchFamily="34" charset="0"/>
                <a:ea typeface="Calibri" pitchFamily="34" charset="-122"/>
                <a:cs typeface="Calibri" pitchFamily="34" charset="-120"/>
              </a:rPr>
              <a:t>Bit rate — Number of bits transmitted per second</a:t>
            </a:r>
            <a:endParaRPr lang="en-US" sz="1150" dirty="0"/>
          </a:p>
          <a:p>
            <a:pPr marL="342900" indent="-342900">
              <a:buSzPct val="100000"/>
              <a:buChar char="•"/>
            </a:pPr>
            <a:r>
              <a:rPr lang="en-US" sz="1150" dirty="0">
                <a:solidFill>
                  <a:srgbClr val="1A1A2E"/>
                </a:solidFill>
                <a:latin typeface="Calibri" pitchFamily="34" charset="0"/>
                <a:ea typeface="Calibri" pitchFamily="34" charset="-122"/>
                <a:cs typeface="Calibri" pitchFamily="34" charset="-120"/>
              </a:rPr>
              <a:t>Connectors — RJ-45, LC, SC, SFP transceivers</a:t>
            </a:r>
            <a:endParaRPr lang="en-US" sz="1150" dirty="0"/>
          </a:p>
          <a:p>
            <a:pPr marL="342900" indent="-342900">
              <a:buSzPct val="100000"/>
              <a:buChar char="•"/>
            </a:pPr>
            <a:r>
              <a:rPr lang="en-US" sz="1150" dirty="0">
                <a:solidFill>
                  <a:srgbClr val="1A1A2E"/>
                </a:solidFill>
                <a:latin typeface="Calibri" pitchFamily="34" charset="0"/>
                <a:ea typeface="Calibri" pitchFamily="34" charset="-122"/>
                <a:cs typeface="Calibri" pitchFamily="34" charset="-120"/>
              </a:rPr>
              <a:t>Hubs — Broadcast all signals to every port (Layer 1 device)</a:t>
            </a:r>
            <a:endParaRPr lang="en-US" sz="1150" dirty="0"/>
          </a:p>
          <a:p>
            <a:pPr marL="342900" indent="-342900">
              <a:buSzPct val="100000"/>
              <a:buChar char="•"/>
            </a:pPr>
            <a:r>
              <a:rPr lang="en-US" sz="1150" dirty="0">
                <a:solidFill>
                  <a:srgbClr val="1A1A2E"/>
                </a:solidFill>
                <a:latin typeface="Calibri" pitchFamily="34" charset="0"/>
                <a:ea typeface="Calibri" pitchFamily="34" charset="-122"/>
                <a:cs typeface="Calibri" pitchFamily="34" charset="-120"/>
              </a:rPr>
              <a:t>NIC — Network Interface Card, sends and receives bits</a:t>
            </a:r>
            <a:endParaRPr lang="en-US" sz="1150" dirty="0"/>
          </a:p>
        </p:txBody>
      </p:sp>
      <p:sp>
        <p:nvSpPr>
          <p:cNvPr id="15" name="Shape 13"/>
          <p:cNvSpPr/>
          <p:nvPr/>
        </p:nvSpPr>
        <p:spPr>
          <a:xfrm>
            <a:off x="5468112" y="658368"/>
            <a:ext cx="3493008" cy="822960"/>
          </a:xfrm>
          <a:prstGeom prst="rect">
            <a:avLst/>
          </a:prstGeom>
          <a:solidFill>
            <a:srgbClr val="FFFFFF"/>
          </a:solidFill>
          <a:ln w="12700">
            <a:solidFill>
              <a:srgbClr val="D1D9E6"/>
            </a:solidFill>
            <a:prstDash val="solid"/>
          </a:ln>
          <a:effectLst>
            <a:outerShdw sx="100000" sy="100000" kx="0" ky="0" algn="bl" rotWithShape="0" blurRad="88900" dist="25400" dir="8100000">
              <a:srgbClr val="000000">
                <a:alpha val="9000"/>
              </a:srgbClr>
            </a:outerShdw>
          </a:effectLst>
        </p:spPr>
      </p:sp>
      <p:sp>
        <p:nvSpPr>
          <p:cNvPr id="16" name="Text 14"/>
          <p:cNvSpPr/>
          <p:nvPr/>
        </p:nvSpPr>
        <p:spPr>
          <a:xfrm>
            <a:off x="5577840" y="694944"/>
            <a:ext cx="3246120" cy="256032"/>
          </a:xfrm>
          <a:prstGeom prst="rect">
            <a:avLst/>
          </a:prstGeom>
          <a:noFill/>
          <a:ln/>
        </p:spPr>
        <p:txBody>
          <a:bodyPr wrap="square" rtlCol="0" anchor="ctr"/>
          <a:lstStyle/>
          <a:p>
            <a:pPr indent="0" marL="0">
              <a:buNone/>
            </a:pPr>
            <a:r>
              <a:rPr lang="en-US" sz="1100" b="1" dirty="0">
                <a:solidFill>
                  <a:srgbClr val="3E5070"/>
                </a:solidFill>
              </a:rPr>
              <a:t>Network Device</a:t>
            </a:r>
            <a:endParaRPr lang="en-US" sz="1100" dirty="0"/>
          </a:p>
        </p:txBody>
      </p:sp>
      <p:sp>
        <p:nvSpPr>
          <p:cNvPr id="17" name="Text 15"/>
          <p:cNvSpPr/>
          <p:nvPr/>
        </p:nvSpPr>
        <p:spPr>
          <a:xfrm>
            <a:off x="5577840" y="932688"/>
            <a:ext cx="3246120" cy="457200"/>
          </a:xfrm>
          <a:prstGeom prst="rect">
            <a:avLst/>
          </a:prstGeom>
          <a:noFill/>
          <a:ln/>
        </p:spPr>
        <p:txBody>
          <a:bodyPr wrap="square" rtlCol="0" anchor="ctr"/>
          <a:lstStyle/>
          <a:p>
            <a:pPr indent="0" marL="0">
              <a:buNone/>
            </a:pPr>
            <a:r>
              <a:rPr lang="en-US" sz="1200" b="1" dirty="0">
                <a:solidFill>
                  <a:srgbClr val="1B3A6B"/>
                </a:solidFill>
                <a:latin typeface="Calibri" pitchFamily="34" charset="0"/>
                <a:ea typeface="Calibri" pitchFamily="34" charset="-122"/>
                <a:cs typeface="Calibri" pitchFamily="34" charset="-120"/>
              </a:rPr>
              <a:t>Hub (Layer 1 — broadcasts to all ports). Cables, Repeaters, NICs, Modems.</a:t>
            </a:r>
            <a:endParaRPr lang="en-US" sz="1200" dirty="0"/>
          </a:p>
        </p:txBody>
      </p:sp>
      <p:sp>
        <p:nvSpPr>
          <p:cNvPr id="18" name="Shape 16"/>
          <p:cNvSpPr/>
          <p:nvPr/>
        </p:nvSpPr>
        <p:spPr>
          <a:xfrm>
            <a:off x="5468112" y="1581912"/>
            <a:ext cx="3493008" cy="1115568"/>
          </a:xfrm>
          <a:prstGeom prst="rect">
            <a:avLst/>
          </a:prstGeom>
          <a:solidFill>
            <a:srgbClr val="FFFFFF"/>
          </a:solidFill>
          <a:ln w="12700">
            <a:solidFill>
              <a:srgbClr val="D1D9E6"/>
            </a:solidFill>
            <a:prstDash val="solid"/>
          </a:ln>
          <a:effectLst>
            <a:outerShdw sx="100000" sy="100000" kx="0" ky="0" algn="bl" rotWithShape="0" blurRad="88900" dist="25400" dir="8100000">
              <a:srgbClr val="000000">
                <a:alpha val="9000"/>
              </a:srgbClr>
            </a:outerShdw>
          </a:effectLst>
        </p:spPr>
      </p:sp>
      <p:sp>
        <p:nvSpPr>
          <p:cNvPr id="19" name="Text 17"/>
          <p:cNvSpPr/>
          <p:nvPr/>
        </p:nvSpPr>
        <p:spPr>
          <a:xfrm>
            <a:off x="5577840" y="1618488"/>
            <a:ext cx="3246120" cy="256032"/>
          </a:xfrm>
          <a:prstGeom prst="rect">
            <a:avLst/>
          </a:prstGeom>
          <a:noFill/>
          <a:ln/>
        </p:spPr>
        <p:txBody>
          <a:bodyPr wrap="square" rtlCol="0" anchor="ctr"/>
          <a:lstStyle/>
          <a:p>
            <a:pPr indent="0" marL="0">
              <a:buNone/>
            </a:pPr>
            <a:r>
              <a:rPr lang="en-US" sz="1100" b="1" dirty="0">
                <a:solidFill>
                  <a:srgbClr val="3E5070"/>
                </a:solidFill>
              </a:rPr>
              <a:t>Real World Example</a:t>
            </a:r>
            <a:endParaRPr lang="en-US" sz="1100" dirty="0"/>
          </a:p>
        </p:txBody>
      </p:sp>
      <p:sp>
        <p:nvSpPr>
          <p:cNvPr id="20" name="Text 18"/>
          <p:cNvSpPr/>
          <p:nvPr/>
        </p:nvSpPr>
        <p:spPr>
          <a:xfrm>
            <a:off x="5577840" y="1856232"/>
            <a:ext cx="3246120" cy="795528"/>
          </a:xfrm>
          <a:prstGeom prst="rect">
            <a:avLst/>
          </a:prstGeom>
          <a:noFill/>
          <a:ln/>
        </p:spPr>
        <p:txBody>
          <a:bodyPr wrap="square" rtlCol="0" anchor="ctr"/>
          <a:lstStyle/>
          <a:p>
            <a:pPr indent="0" marL="0">
              <a:buNone/>
            </a:pPr>
            <a:r>
              <a:rPr lang="en-US" sz="1150" dirty="0">
                <a:solidFill>
                  <a:srgbClr val="1A1A2E"/>
                </a:solidFill>
                <a:latin typeface="Calibri" pitchFamily="34" charset="0"/>
                <a:ea typeface="Calibri" pitchFamily="34" charset="-122"/>
                <a:cs typeface="Calibri" pitchFamily="34" charset="-120"/>
              </a:rPr>
              <a:t>Your internet is slow. Start troubleshooting at Layer 1 — is the cable damaged or loose? Is your Cat5e cable limiting you to 100Mbps when you need 1Gbps? Is your Wi-Fi signal weak because you are too far from the router? Physical issues are always checked first.</a:t>
            </a:r>
            <a:endParaRPr lang="en-US" sz="1150" dirty="0"/>
          </a:p>
        </p:txBody>
      </p:sp>
      <p:sp>
        <p:nvSpPr>
          <p:cNvPr id="21" name="Shape 19"/>
          <p:cNvSpPr/>
          <p:nvPr/>
        </p:nvSpPr>
        <p:spPr>
          <a:xfrm>
            <a:off x="5468112" y="2798064"/>
            <a:ext cx="3493008" cy="1097280"/>
          </a:xfrm>
          <a:prstGeom prst="rect">
            <a:avLst/>
          </a:prstGeom>
          <a:solidFill>
            <a:srgbClr val="FFFFFF"/>
          </a:solidFill>
          <a:ln w="12700">
            <a:solidFill>
              <a:srgbClr val="D1D9E6"/>
            </a:solidFill>
            <a:prstDash val="solid"/>
          </a:ln>
          <a:effectLst>
            <a:outerShdw sx="100000" sy="100000" kx="0" ky="0" algn="bl" rotWithShape="0" blurRad="88900" dist="25400" dir="8100000">
              <a:srgbClr val="000000">
                <a:alpha val="9000"/>
              </a:srgbClr>
            </a:outerShdw>
          </a:effectLst>
        </p:spPr>
      </p:sp>
      <p:sp>
        <p:nvSpPr>
          <p:cNvPr id="22" name="Shape 20"/>
          <p:cNvSpPr/>
          <p:nvPr/>
        </p:nvSpPr>
        <p:spPr>
          <a:xfrm>
            <a:off x="5468112" y="2798064"/>
            <a:ext cx="3493008" cy="64008"/>
          </a:xfrm>
          <a:prstGeom prst="rect">
            <a:avLst/>
          </a:prstGeom>
          <a:solidFill>
            <a:srgbClr val="0D9488"/>
          </a:solidFill>
          <a:ln w="12700">
            <a:solidFill>
              <a:srgbClr val="0D9488"/>
            </a:solidFill>
            <a:prstDash val="solid"/>
          </a:ln>
        </p:spPr>
      </p:sp>
      <p:sp>
        <p:nvSpPr>
          <p:cNvPr id="23" name="Text 21"/>
          <p:cNvSpPr/>
          <p:nvPr/>
        </p:nvSpPr>
        <p:spPr>
          <a:xfrm>
            <a:off x="5577840" y="2889504"/>
            <a:ext cx="3246120" cy="256032"/>
          </a:xfrm>
          <a:prstGeom prst="rect">
            <a:avLst/>
          </a:prstGeom>
          <a:noFill/>
          <a:ln/>
        </p:spPr>
        <p:txBody>
          <a:bodyPr wrap="square" rtlCol="0" anchor="ctr"/>
          <a:lstStyle/>
          <a:p>
            <a:pPr indent="0" marL="0">
              <a:buNone/>
            </a:pPr>
            <a:r>
              <a:rPr lang="en-US" sz="1100" b="1" dirty="0">
                <a:solidFill>
                  <a:srgbClr val="0D9488"/>
                </a:solidFill>
              </a:rPr>
              <a:t>Wireshark Filter</a:t>
            </a:r>
            <a:endParaRPr lang="en-US" sz="1100" dirty="0"/>
          </a:p>
        </p:txBody>
      </p:sp>
      <p:sp>
        <p:nvSpPr>
          <p:cNvPr id="24" name="Text 22"/>
          <p:cNvSpPr/>
          <p:nvPr/>
        </p:nvSpPr>
        <p:spPr>
          <a:xfrm>
            <a:off x="5577840" y="3127248"/>
            <a:ext cx="3246120" cy="749808"/>
          </a:xfrm>
          <a:prstGeom prst="rect">
            <a:avLst/>
          </a:prstGeom>
          <a:noFill/>
          <a:ln/>
        </p:spPr>
        <p:txBody>
          <a:bodyPr wrap="square" rtlCol="0" anchor="ctr"/>
          <a:lstStyle/>
          <a:p>
            <a:pPr indent="0" marL="0">
              <a:buNone/>
            </a:pPr>
            <a:r>
              <a:rPr lang="en-US" sz="1100" dirty="0">
                <a:solidFill>
                  <a:srgbClr val="1A1A2E"/>
                </a:solidFill>
                <a:latin typeface="Calibri" pitchFamily="34" charset="0"/>
                <a:ea typeface="Calibri" pitchFamily="34" charset="-122"/>
                <a:cs typeface="Calibri" pitchFamily="34" charset="-120"/>
              </a:rPr>
              <a:t>Wireshark starts at Layer 2 — Layer 1 itself is not directly visible. However, frequent CRC errors or malformed frames in Wireshark often indicate an underlying Layer 1 physical problem.</a:t>
            </a:r>
            <a:endParaRPr lang="en-US" sz="1100" dirty="0"/>
          </a:p>
        </p:txBody>
      </p:sp>
      <p:sp>
        <p:nvSpPr>
          <p:cNvPr id="25" name="Shape 23"/>
          <p:cNvSpPr/>
          <p:nvPr/>
        </p:nvSpPr>
        <p:spPr>
          <a:xfrm>
            <a:off x="5468112" y="3995928"/>
            <a:ext cx="3493008" cy="685800"/>
          </a:xfrm>
          <a:prstGeom prst="rect">
            <a:avLst/>
          </a:prstGeom>
          <a:solidFill>
            <a:srgbClr val="FFF7ED"/>
          </a:solidFill>
          <a:ln w="12700">
            <a:solidFill>
              <a:srgbClr val="F97316"/>
            </a:solidFill>
            <a:prstDash val="solid"/>
          </a:ln>
        </p:spPr>
      </p:sp>
      <p:sp>
        <p:nvSpPr>
          <p:cNvPr id="26" name="Text 24"/>
          <p:cNvSpPr/>
          <p:nvPr/>
        </p:nvSpPr>
        <p:spPr>
          <a:xfrm>
            <a:off x="5559552" y="4023360"/>
            <a:ext cx="3310128" cy="658368"/>
          </a:xfrm>
          <a:prstGeom prst="rect">
            <a:avLst/>
          </a:prstGeom>
          <a:noFill/>
          <a:ln/>
        </p:spPr>
        <p:txBody>
          <a:bodyPr wrap="square" rtlCol="0" anchor="ctr"/>
          <a:lstStyle/>
          <a:p>
            <a:pPr indent="0" marL="0">
              <a:buNone/>
            </a:pPr>
            <a:r>
              <a:rPr lang="en-US" sz="1150" b="1" dirty="0">
                <a:solidFill>
                  <a:srgbClr val="92400E"/>
                </a:solidFill>
                <a:latin typeface="Calibri" pitchFamily="34" charset="0"/>
                <a:ea typeface="Calibri" pitchFamily="34" charset="-122"/>
                <a:cs typeface="Calibri" pitchFamily="34" charset="-120"/>
              </a:rPr>
              <a:t>Remember: Cable, signal, NIC, Hub = Layer 1. Physical troubleshooting always starts at Layer 1!</a:t>
            </a:r>
            <a:endParaRPr lang="en-US" sz="1150" dirty="0"/>
          </a:p>
        </p:txBody>
      </p:sp>
      <p:sp>
        <p:nvSpPr>
          <p:cNvPr id="27" name="Shape 25"/>
          <p:cNvSpPr/>
          <p:nvPr/>
        </p:nvSpPr>
        <p:spPr>
          <a:xfrm>
            <a:off x="0" y="4846320"/>
            <a:ext cx="9144000" cy="297180"/>
          </a:xfrm>
          <a:prstGeom prst="rect">
            <a:avLst/>
          </a:prstGeom>
          <a:solidFill>
            <a:srgbClr val="1B3A6B"/>
          </a:solidFill>
          <a:ln w="12700">
            <a:solidFill>
              <a:srgbClr val="1B3A6B"/>
            </a:solidFill>
            <a:prstDash val="solid"/>
          </a:ln>
        </p:spPr>
      </p:sp>
      <p:sp>
        <p:nvSpPr>
          <p:cNvPr id="28" name="Text 26"/>
          <p:cNvSpPr/>
          <p:nvPr/>
        </p:nvSpPr>
        <p:spPr>
          <a:xfrm>
            <a:off x="0" y="4846320"/>
            <a:ext cx="9144000" cy="297180"/>
          </a:xfrm>
          <a:prstGeom prst="rect">
            <a:avLst/>
          </a:prstGeom>
          <a:noFill/>
          <a:ln/>
        </p:spPr>
        <p:txBody>
          <a:bodyPr wrap="square" lIns="0" tIns="0" rIns="0" bIns="0" rtlCol="0" anchor="ctr"/>
          <a:lstStyle/>
          <a:p>
            <a:pPr algn="ctr" indent="0" marL="0">
              <a:buNone/>
            </a:pPr>
            <a:r>
              <a:rPr lang="en-US" sz="1100" dirty="0">
                <a:solidFill>
                  <a:srgbClr val="CBD5E1"/>
                </a:solidFill>
              </a:rPr>
              <a:t>Layer 1: Physical  |  OSI Model</a:t>
            </a:r>
            <a:endParaRPr lang="en-US" sz="11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4F7FB"/>
        </a:solidFill>
      </p:bgPr>
    </p:bg>
    <p:spTree>
      <p:nvGrpSpPr>
        <p:cNvPr id="1" name=""/>
        <p:cNvGrpSpPr/>
        <p:nvPr/>
      </p:nvGrpSpPr>
      <p:grpSpPr>
        <a:xfrm>
          <a:off x="0" y="0"/>
          <a:ext cx="0" cy="0"/>
          <a:chOff x="0" y="0"/>
          <a:chExt cx="0" cy="0"/>
        </a:xfrm>
      </p:grpSpPr>
      <p:sp>
        <p:nvSpPr>
          <p:cNvPr id="2" name="Shape 0"/>
          <p:cNvSpPr/>
          <p:nvPr/>
        </p:nvSpPr>
        <p:spPr>
          <a:xfrm>
            <a:off x="0" y="0"/>
            <a:ext cx="9144000" cy="530352"/>
          </a:xfrm>
          <a:prstGeom prst="rect">
            <a:avLst/>
          </a:prstGeom>
          <a:solidFill>
            <a:srgbClr val="1B3A6B"/>
          </a:solidFill>
          <a:ln w="12700">
            <a:solidFill>
              <a:srgbClr val="1B3A6B"/>
            </a:solidFill>
            <a:prstDash val="solid"/>
          </a:ln>
        </p:spPr>
      </p:sp>
      <p:sp>
        <p:nvSpPr>
          <p:cNvPr id="3" name="Text 1"/>
          <p:cNvSpPr/>
          <p:nvPr/>
        </p:nvSpPr>
        <p:spPr>
          <a:xfrm>
            <a:off x="320040" y="0"/>
            <a:ext cx="8503920" cy="530352"/>
          </a:xfrm>
          <a:prstGeom prst="rect">
            <a:avLst/>
          </a:prstGeom>
          <a:noFill/>
          <a:ln/>
        </p:spPr>
        <p:txBody>
          <a:bodyPr wrap="square" lIns="0" tIns="0" rIns="0" bIns="0" rtlCol="0" anchor="ctr"/>
          <a:lstStyle/>
          <a:p>
            <a:pPr indent="0" marL="0">
              <a:buNone/>
            </a:pPr>
            <a:r>
              <a:rPr lang="en-US" sz="2100" b="1" dirty="0">
                <a:solidFill>
                  <a:srgbClr val="FFFFFF"/>
                </a:solidFill>
              </a:rPr>
              <a:t>Wireshark — See Live Network Traffic on Your Screen</a:t>
            </a:r>
            <a:endParaRPr lang="en-US" sz="2100" dirty="0"/>
          </a:p>
        </p:txBody>
      </p:sp>
      <p:sp>
        <p:nvSpPr>
          <p:cNvPr id="4" name="Shape 2"/>
          <p:cNvSpPr/>
          <p:nvPr/>
        </p:nvSpPr>
        <p:spPr>
          <a:xfrm>
            <a:off x="164592" y="658368"/>
            <a:ext cx="5486400" cy="1325880"/>
          </a:xfrm>
          <a:prstGeom prst="rect">
            <a:avLst/>
          </a:prstGeom>
          <a:solidFill>
            <a:srgbClr val="FFFFFF"/>
          </a:solidFill>
          <a:ln w="12700">
            <a:solidFill>
              <a:srgbClr val="D1D9E6"/>
            </a:solidFill>
            <a:prstDash val="solid"/>
          </a:ln>
          <a:effectLst>
            <a:outerShdw sx="100000" sy="100000" kx="0" ky="0" algn="bl" rotWithShape="0" blurRad="88900" dist="25400" dir="8100000">
              <a:srgbClr val="000000">
                <a:alpha val="9000"/>
              </a:srgbClr>
            </a:outerShdw>
          </a:effectLst>
        </p:spPr>
      </p:sp>
      <p:sp>
        <p:nvSpPr>
          <p:cNvPr id="5" name="Shape 3"/>
          <p:cNvSpPr/>
          <p:nvPr/>
        </p:nvSpPr>
        <p:spPr>
          <a:xfrm>
            <a:off x="164592" y="658368"/>
            <a:ext cx="5486400" cy="64008"/>
          </a:xfrm>
          <a:prstGeom prst="rect">
            <a:avLst/>
          </a:prstGeom>
          <a:solidFill>
            <a:srgbClr val="0D9488"/>
          </a:solidFill>
          <a:ln w="12700">
            <a:solidFill>
              <a:srgbClr val="0D9488"/>
            </a:solidFill>
            <a:prstDash val="solid"/>
          </a:ln>
        </p:spPr>
      </p:sp>
      <p:sp>
        <p:nvSpPr>
          <p:cNvPr id="6" name="Text 4"/>
          <p:cNvSpPr/>
          <p:nvPr/>
        </p:nvSpPr>
        <p:spPr>
          <a:xfrm>
            <a:off x="292608" y="749808"/>
            <a:ext cx="5212080" cy="274320"/>
          </a:xfrm>
          <a:prstGeom prst="rect">
            <a:avLst/>
          </a:prstGeom>
          <a:noFill/>
          <a:ln/>
        </p:spPr>
        <p:txBody>
          <a:bodyPr wrap="square" rtlCol="0" anchor="ctr"/>
          <a:lstStyle/>
          <a:p>
            <a:pPr indent="0" marL="0">
              <a:buNone/>
            </a:pPr>
            <a:r>
              <a:rPr lang="en-US" sz="1300" b="1" dirty="0">
                <a:solidFill>
                  <a:srgbClr val="0D9488"/>
                </a:solidFill>
              </a:rPr>
              <a:t>What is Wireshark?</a:t>
            </a:r>
            <a:endParaRPr lang="en-US" sz="1300" dirty="0"/>
          </a:p>
        </p:txBody>
      </p:sp>
      <p:sp>
        <p:nvSpPr>
          <p:cNvPr id="7" name="Text 5"/>
          <p:cNvSpPr/>
          <p:nvPr/>
        </p:nvSpPr>
        <p:spPr>
          <a:xfrm>
            <a:off x="292608" y="1005840"/>
            <a:ext cx="5212080" cy="914400"/>
          </a:xfrm>
          <a:prstGeom prst="rect">
            <a:avLst/>
          </a:prstGeom>
          <a:noFill/>
          <a:ln/>
        </p:spPr>
        <p:txBody>
          <a:bodyPr wrap="square" rtlCol="0" anchor="ctr"/>
          <a:lstStyle/>
          <a:p>
            <a:pPr indent="0" marL="0">
              <a:buNone/>
            </a:pPr>
            <a:r>
              <a:rPr lang="en-US" sz="1250" dirty="0">
                <a:solidFill>
                  <a:srgbClr val="1A1A2E"/>
                </a:solidFill>
                <a:latin typeface="Calibri" pitchFamily="34" charset="0"/>
                <a:ea typeface="Calibri" pitchFamily="34" charset="-122"/>
                <a:cs typeface="Calibri" pitchFamily="34" charset="-120"/>
              </a:rPr>
              <a:t>Wireshark is a free, open-source network protocol analyzer. It captures every packet passing through your network interface and lets you inspect it in detail. You can see OSI layers 2 through 7 in real time — watching data actually travel across the network.</a:t>
            </a:r>
            <a:endParaRPr lang="en-US" sz="1250" dirty="0"/>
          </a:p>
        </p:txBody>
      </p:sp>
      <p:sp>
        <p:nvSpPr>
          <p:cNvPr id="8" name="Shape 6"/>
          <p:cNvSpPr/>
          <p:nvPr/>
        </p:nvSpPr>
        <p:spPr>
          <a:xfrm>
            <a:off x="164592" y="2075688"/>
            <a:ext cx="5486400" cy="2423160"/>
          </a:xfrm>
          <a:prstGeom prst="rect">
            <a:avLst/>
          </a:prstGeom>
          <a:solidFill>
            <a:srgbClr val="FFFFFF"/>
          </a:solidFill>
          <a:ln w="12700">
            <a:solidFill>
              <a:srgbClr val="D1D9E6"/>
            </a:solidFill>
            <a:prstDash val="solid"/>
          </a:ln>
          <a:effectLst>
            <a:outerShdw sx="100000" sy="100000" kx="0" ky="0" algn="bl" rotWithShape="0" blurRad="88900" dist="25400" dir="8100000">
              <a:srgbClr val="000000">
                <a:alpha val="9000"/>
              </a:srgbClr>
            </a:outerShdw>
          </a:effectLst>
        </p:spPr>
      </p:sp>
      <p:sp>
        <p:nvSpPr>
          <p:cNvPr id="9" name="Shape 7"/>
          <p:cNvSpPr/>
          <p:nvPr/>
        </p:nvSpPr>
        <p:spPr>
          <a:xfrm>
            <a:off x="164592" y="2075688"/>
            <a:ext cx="5486400" cy="64008"/>
          </a:xfrm>
          <a:prstGeom prst="rect">
            <a:avLst/>
          </a:prstGeom>
          <a:solidFill>
            <a:srgbClr val="1B3A6B"/>
          </a:solidFill>
          <a:ln w="12700">
            <a:solidFill>
              <a:srgbClr val="1B3A6B"/>
            </a:solidFill>
            <a:prstDash val="solid"/>
          </a:ln>
        </p:spPr>
      </p:sp>
      <p:sp>
        <p:nvSpPr>
          <p:cNvPr id="10" name="Shape 8"/>
          <p:cNvSpPr/>
          <p:nvPr/>
        </p:nvSpPr>
        <p:spPr>
          <a:xfrm>
            <a:off x="164592" y="2075688"/>
            <a:ext cx="5486400" cy="347472"/>
          </a:xfrm>
          <a:prstGeom prst="rect">
            <a:avLst/>
          </a:prstGeom>
          <a:solidFill>
            <a:srgbClr val="1B3A6B"/>
          </a:solidFill>
          <a:ln w="12700">
            <a:solidFill>
              <a:srgbClr val="1B3A6B"/>
            </a:solidFill>
            <a:prstDash val="solid"/>
          </a:ln>
        </p:spPr>
      </p:sp>
      <p:sp>
        <p:nvSpPr>
          <p:cNvPr id="11" name="Text 9"/>
          <p:cNvSpPr/>
          <p:nvPr/>
        </p:nvSpPr>
        <p:spPr>
          <a:xfrm>
            <a:off x="256032" y="2075688"/>
            <a:ext cx="5303520" cy="347472"/>
          </a:xfrm>
          <a:prstGeom prst="rect">
            <a:avLst/>
          </a:prstGeom>
          <a:noFill/>
          <a:ln/>
        </p:spPr>
        <p:txBody>
          <a:bodyPr wrap="square" lIns="0" tIns="0" rIns="0" bIns="0" rtlCol="0" anchor="ctr"/>
          <a:lstStyle/>
          <a:p>
            <a:pPr indent="0" marL="0">
              <a:buNone/>
            </a:pPr>
            <a:r>
              <a:rPr lang="en-US" sz="1300" b="1" dirty="0">
                <a:solidFill>
                  <a:srgbClr val="FFFFFF"/>
                </a:solidFill>
              </a:rPr>
              <a:t>Installation — Step by Step</a:t>
            </a:r>
            <a:endParaRPr lang="en-US" sz="1300" dirty="0"/>
          </a:p>
        </p:txBody>
      </p:sp>
      <p:sp>
        <p:nvSpPr>
          <p:cNvPr id="12" name="Text 10"/>
          <p:cNvSpPr/>
          <p:nvPr/>
        </p:nvSpPr>
        <p:spPr>
          <a:xfrm>
            <a:off x="256032" y="2487168"/>
            <a:ext cx="5212080" cy="1920240"/>
          </a:xfrm>
          <a:prstGeom prst="rect">
            <a:avLst/>
          </a:prstGeom>
          <a:noFill/>
          <a:ln/>
        </p:spPr>
        <p:txBody>
          <a:bodyPr wrap="square" rtlCol="0" anchor="ctr"/>
          <a:lstStyle/>
          <a:p>
            <a:pPr indent="0" marL="0">
              <a:buNone/>
            </a:pPr>
            <a:r>
              <a:rPr lang="en-US" sz="1200" dirty="0">
                <a:solidFill>
                  <a:srgbClr val="1A1A2E"/>
                </a:solidFill>
                <a:latin typeface="Calibri" pitchFamily="34" charset="0"/>
                <a:ea typeface="Calibri" pitchFamily="34" charset="-122"/>
                <a:cs typeface="Calibri" pitchFamily="34" charset="-120"/>
              </a:rPr>
              <a:t>1. Go to wireshark.org and click Download</a:t>
            </a:r>
            <a:endParaRPr lang="en-US" sz="1200" dirty="0"/>
          </a:p>
          <a:p>
            <a:pPr indent="0" marL="0">
              <a:buNone/>
            </a:pPr>
            <a:r>
              <a:rPr lang="en-US" sz="1200" dirty="0">
                <a:solidFill>
                  <a:srgbClr val="1A1A2E"/>
                </a:solidFill>
                <a:latin typeface="Calibri" pitchFamily="34" charset="0"/>
                <a:ea typeface="Calibri" pitchFamily="34" charset="-122"/>
                <a:cs typeface="Calibri" pitchFamily="34" charset="-120"/>
              </a:rPr>
              <a:t>2. Download the Windows Installer (.exe)</a:t>
            </a:r>
            <a:endParaRPr lang="en-US" sz="1200" dirty="0"/>
          </a:p>
          <a:p>
            <a:pPr indent="0" marL="0">
              <a:buNone/>
            </a:pPr>
            <a:r>
              <a:rPr lang="en-US" sz="1200" dirty="0">
                <a:solidFill>
                  <a:srgbClr val="1A1A2E"/>
                </a:solidFill>
                <a:latin typeface="Calibri" pitchFamily="34" charset="0"/>
                <a:ea typeface="Calibri" pitchFamily="34" charset="-122"/>
                <a:cs typeface="Calibri" pitchFamily="34" charset="-120"/>
              </a:rPr>
              <a:t>3. During install — make sure to install Npcap or WinPcap (required for packet capture)</a:t>
            </a:r>
            <a:endParaRPr lang="en-US" sz="1200" dirty="0"/>
          </a:p>
          <a:p>
            <a:pPr indent="0" marL="0">
              <a:buNone/>
            </a:pPr>
            <a:r>
              <a:rPr lang="en-US" sz="1200" b="1" dirty="0">
                <a:solidFill>
                  <a:srgbClr val="1E6FD9"/>
                </a:solidFill>
                <a:latin typeface="Calibri" pitchFamily="34" charset="0"/>
                <a:ea typeface="Calibri" pitchFamily="34" charset="-122"/>
                <a:cs typeface="Calibri" pitchFamily="34" charset="-120"/>
              </a:rPr>
              <a:t>4. On Kali Linux: sudo apt install wireshark</a:t>
            </a:r>
            <a:endParaRPr lang="en-US" sz="1200" dirty="0"/>
          </a:p>
          <a:p>
            <a:pPr indent="0" marL="0">
              <a:buNone/>
            </a:pPr>
            <a:r>
              <a:rPr lang="en-US" sz="1200" b="1" dirty="0">
                <a:solidFill>
                  <a:srgbClr val="1E6FD9"/>
                </a:solidFill>
                <a:latin typeface="Calibri" pitchFamily="34" charset="0"/>
                <a:ea typeface="Calibri" pitchFamily="34" charset="-122"/>
                <a:cs typeface="Calibri" pitchFamily="34" charset="-120"/>
              </a:rPr>
              <a:t>5. On Kali: sudo usermod -aG wireshark $USER  (then log out and back in)</a:t>
            </a:r>
            <a:endParaRPr lang="en-US" sz="1200" dirty="0"/>
          </a:p>
        </p:txBody>
      </p:sp>
      <p:sp>
        <p:nvSpPr>
          <p:cNvPr id="13" name="Shape 11"/>
          <p:cNvSpPr/>
          <p:nvPr/>
        </p:nvSpPr>
        <p:spPr>
          <a:xfrm>
            <a:off x="5833872" y="658368"/>
            <a:ext cx="3127248" cy="3840480"/>
          </a:xfrm>
          <a:prstGeom prst="rect">
            <a:avLst/>
          </a:prstGeom>
          <a:solidFill>
            <a:srgbClr val="FFFFFF"/>
          </a:solidFill>
          <a:ln w="12700">
            <a:solidFill>
              <a:srgbClr val="D1D9E6"/>
            </a:solidFill>
            <a:prstDash val="solid"/>
          </a:ln>
          <a:effectLst>
            <a:outerShdw sx="100000" sy="100000" kx="0" ky="0" algn="bl" rotWithShape="0" blurRad="88900" dist="25400" dir="8100000">
              <a:srgbClr val="000000">
                <a:alpha val="9000"/>
              </a:srgbClr>
            </a:outerShdw>
          </a:effectLst>
        </p:spPr>
      </p:sp>
      <p:sp>
        <p:nvSpPr>
          <p:cNvPr id="14" name="Shape 12"/>
          <p:cNvSpPr/>
          <p:nvPr/>
        </p:nvSpPr>
        <p:spPr>
          <a:xfrm>
            <a:off x="5833872" y="658368"/>
            <a:ext cx="3127248" cy="64008"/>
          </a:xfrm>
          <a:prstGeom prst="rect">
            <a:avLst/>
          </a:prstGeom>
          <a:solidFill>
            <a:srgbClr val="F97316"/>
          </a:solidFill>
          <a:ln w="12700">
            <a:solidFill>
              <a:srgbClr val="F97316"/>
            </a:solidFill>
            <a:prstDash val="solid"/>
          </a:ln>
        </p:spPr>
      </p:sp>
      <p:sp>
        <p:nvSpPr>
          <p:cNvPr id="15" name="Text 13"/>
          <p:cNvSpPr/>
          <p:nvPr/>
        </p:nvSpPr>
        <p:spPr>
          <a:xfrm>
            <a:off x="5943600" y="749808"/>
            <a:ext cx="2926080" cy="274320"/>
          </a:xfrm>
          <a:prstGeom prst="rect">
            <a:avLst/>
          </a:prstGeom>
          <a:noFill/>
          <a:ln/>
        </p:spPr>
        <p:txBody>
          <a:bodyPr wrap="square" rtlCol="0" anchor="ctr"/>
          <a:lstStyle/>
          <a:p>
            <a:pPr indent="0" marL="0">
              <a:buNone/>
            </a:pPr>
            <a:r>
              <a:rPr lang="en-US" sz="1300" b="1" dirty="0">
                <a:solidFill>
                  <a:srgbClr val="F97316"/>
                </a:solidFill>
              </a:rPr>
              <a:t>Wireshark: 3 Panels</a:t>
            </a:r>
            <a:endParaRPr lang="en-US" sz="1300" dirty="0"/>
          </a:p>
        </p:txBody>
      </p:sp>
      <p:sp>
        <p:nvSpPr>
          <p:cNvPr id="16" name="Shape 14"/>
          <p:cNvSpPr/>
          <p:nvPr/>
        </p:nvSpPr>
        <p:spPr>
          <a:xfrm>
            <a:off x="5833872" y="1097280"/>
            <a:ext cx="3127248" cy="914400"/>
          </a:xfrm>
          <a:prstGeom prst="rect">
            <a:avLst/>
          </a:prstGeom>
          <a:solidFill>
            <a:srgbClr val="F0F5FF"/>
          </a:solidFill>
          <a:ln w="12700">
            <a:solidFill>
              <a:srgbClr val="D1D9E6"/>
            </a:solidFill>
            <a:prstDash val="solid"/>
          </a:ln>
        </p:spPr>
      </p:sp>
      <p:sp>
        <p:nvSpPr>
          <p:cNvPr id="17" name="Text 15"/>
          <p:cNvSpPr/>
          <p:nvPr/>
        </p:nvSpPr>
        <p:spPr>
          <a:xfrm>
            <a:off x="5943600" y="1143000"/>
            <a:ext cx="2926080" cy="256032"/>
          </a:xfrm>
          <a:prstGeom prst="rect">
            <a:avLst/>
          </a:prstGeom>
          <a:noFill/>
          <a:ln/>
        </p:spPr>
        <p:txBody>
          <a:bodyPr wrap="square" rtlCol="0" anchor="ctr"/>
          <a:lstStyle/>
          <a:p>
            <a:pPr indent="0" marL="0">
              <a:buNone/>
            </a:pPr>
            <a:r>
              <a:rPr lang="en-US" sz="1150" b="1" dirty="0">
                <a:solidFill>
                  <a:srgbClr val="1B3A6B"/>
                </a:solidFill>
              </a:rPr>
              <a:t>Panel 1 — Packet List</a:t>
            </a:r>
            <a:endParaRPr lang="en-US" sz="1150" dirty="0"/>
          </a:p>
        </p:txBody>
      </p:sp>
      <p:sp>
        <p:nvSpPr>
          <p:cNvPr id="18" name="Text 16"/>
          <p:cNvSpPr/>
          <p:nvPr/>
        </p:nvSpPr>
        <p:spPr>
          <a:xfrm>
            <a:off x="5943600" y="1371600"/>
            <a:ext cx="2926080" cy="594360"/>
          </a:xfrm>
          <a:prstGeom prst="rect">
            <a:avLst/>
          </a:prstGeom>
          <a:noFill/>
          <a:ln/>
        </p:spPr>
        <p:txBody>
          <a:bodyPr wrap="square" rtlCol="0" anchor="ctr"/>
          <a:lstStyle/>
          <a:p>
            <a:pPr indent="0" marL="0">
              <a:buNone/>
            </a:pPr>
            <a:r>
              <a:rPr lang="en-US" sz="1100" dirty="0">
                <a:solidFill>
                  <a:srgbClr val="3E5070"/>
                </a:solidFill>
                <a:latin typeface="Calibri" pitchFamily="34" charset="0"/>
                <a:ea typeface="Calibri" pitchFamily="34" charset="-122"/>
                <a:cs typeface="Calibri" pitchFamily="34" charset="-120"/>
              </a:rPr>
              <a:t>Top section: Every captured packet as a row. Shows time, source IP, destination IP, protocol, and info.</a:t>
            </a:r>
            <a:endParaRPr lang="en-US" sz="1100" dirty="0"/>
          </a:p>
        </p:txBody>
      </p:sp>
      <p:sp>
        <p:nvSpPr>
          <p:cNvPr id="19" name="Shape 17"/>
          <p:cNvSpPr/>
          <p:nvPr/>
        </p:nvSpPr>
        <p:spPr>
          <a:xfrm>
            <a:off x="5833872" y="2084832"/>
            <a:ext cx="3127248" cy="914400"/>
          </a:xfrm>
          <a:prstGeom prst="rect">
            <a:avLst/>
          </a:prstGeom>
          <a:solidFill>
            <a:srgbClr val="FFFFFF"/>
          </a:solidFill>
          <a:ln w="12700">
            <a:solidFill>
              <a:srgbClr val="D1D9E6"/>
            </a:solidFill>
            <a:prstDash val="solid"/>
          </a:ln>
        </p:spPr>
      </p:sp>
      <p:sp>
        <p:nvSpPr>
          <p:cNvPr id="20" name="Text 18"/>
          <p:cNvSpPr/>
          <p:nvPr/>
        </p:nvSpPr>
        <p:spPr>
          <a:xfrm>
            <a:off x="5943600" y="2130552"/>
            <a:ext cx="2926080" cy="256032"/>
          </a:xfrm>
          <a:prstGeom prst="rect">
            <a:avLst/>
          </a:prstGeom>
          <a:noFill/>
          <a:ln/>
        </p:spPr>
        <p:txBody>
          <a:bodyPr wrap="square" rtlCol="0" anchor="ctr"/>
          <a:lstStyle/>
          <a:p>
            <a:pPr indent="0" marL="0">
              <a:buNone/>
            </a:pPr>
            <a:r>
              <a:rPr lang="en-US" sz="1150" b="1" dirty="0">
                <a:solidFill>
                  <a:srgbClr val="1B3A6B"/>
                </a:solidFill>
              </a:rPr>
              <a:t>Panel 2 — Packet Details</a:t>
            </a:r>
            <a:endParaRPr lang="en-US" sz="1150" dirty="0"/>
          </a:p>
        </p:txBody>
      </p:sp>
      <p:sp>
        <p:nvSpPr>
          <p:cNvPr id="21" name="Text 19"/>
          <p:cNvSpPr/>
          <p:nvPr/>
        </p:nvSpPr>
        <p:spPr>
          <a:xfrm>
            <a:off x="5943600" y="2359152"/>
            <a:ext cx="2926080" cy="594360"/>
          </a:xfrm>
          <a:prstGeom prst="rect">
            <a:avLst/>
          </a:prstGeom>
          <a:noFill/>
          <a:ln/>
        </p:spPr>
        <p:txBody>
          <a:bodyPr wrap="square" rtlCol="0" anchor="ctr"/>
          <a:lstStyle/>
          <a:p>
            <a:pPr indent="0" marL="0">
              <a:buNone/>
            </a:pPr>
            <a:r>
              <a:rPr lang="en-US" sz="1100" dirty="0">
                <a:solidFill>
                  <a:srgbClr val="3E5070"/>
                </a:solidFill>
                <a:latin typeface="Calibri" pitchFamily="34" charset="0"/>
                <a:ea typeface="Calibri" pitchFamily="34" charset="-122"/>
                <a:cs typeface="Calibri" pitchFamily="34" charset="-120"/>
              </a:rPr>
              <a:t>Middle section: The selected packet broken down layer by layer. Expand each layer to see OSI in action.</a:t>
            </a:r>
            <a:endParaRPr lang="en-US" sz="1100" dirty="0"/>
          </a:p>
        </p:txBody>
      </p:sp>
      <p:sp>
        <p:nvSpPr>
          <p:cNvPr id="22" name="Shape 20"/>
          <p:cNvSpPr/>
          <p:nvPr/>
        </p:nvSpPr>
        <p:spPr>
          <a:xfrm>
            <a:off x="5833872" y="3072384"/>
            <a:ext cx="3127248" cy="914400"/>
          </a:xfrm>
          <a:prstGeom prst="rect">
            <a:avLst/>
          </a:prstGeom>
          <a:solidFill>
            <a:srgbClr val="F0F5FF"/>
          </a:solidFill>
          <a:ln w="12700">
            <a:solidFill>
              <a:srgbClr val="D1D9E6"/>
            </a:solidFill>
            <a:prstDash val="solid"/>
          </a:ln>
        </p:spPr>
      </p:sp>
      <p:sp>
        <p:nvSpPr>
          <p:cNvPr id="23" name="Text 21"/>
          <p:cNvSpPr/>
          <p:nvPr/>
        </p:nvSpPr>
        <p:spPr>
          <a:xfrm>
            <a:off x="5943600" y="3118104"/>
            <a:ext cx="2926080" cy="256032"/>
          </a:xfrm>
          <a:prstGeom prst="rect">
            <a:avLst/>
          </a:prstGeom>
          <a:noFill/>
          <a:ln/>
        </p:spPr>
        <p:txBody>
          <a:bodyPr wrap="square" rtlCol="0" anchor="ctr"/>
          <a:lstStyle/>
          <a:p>
            <a:pPr indent="0" marL="0">
              <a:buNone/>
            </a:pPr>
            <a:r>
              <a:rPr lang="en-US" sz="1150" b="1" dirty="0">
                <a:solidFill>
                  <a:srgbClr val="1B3A6B"/>
                </a:solidFill>
              </a:rPr>
              <a:t>Panel 3 — Packet Bytes</a:t>
            </a:r>
            <a:endParaRPr lang="en-US" sz="1150" dirty="0"/>
          </a:p>
        </p:txBody>
      </p:sp>
      <p:sp>
        <p:nvSpPr>
          <p:cNvPr id="24" name="Text 22"/>
          <p:cNvSpPr/>
          <p:nvPr/>
        </p:nvSpPr>
        <p:spPr>
          <a:xfrm>
            <a:off x="5943600" y="3346704"/>
            <a:ext cx="2926080" cy="594360"/>
          </a:xfrm>
          <a:prstGeom prst="rect">
            <a:avLst/>
          </a:prstGeom>
          <a:noFill/>
          <a:ln/>
        </p:spPr>
        <p:txBody>
          <a:bodyPr wrap="square" rtlCol="0" anchor="ctr"/>
          <a:lstStyle/>
          <a:p>
            <a:pPr indent="0" marL="0">
              <a:buNone/>
            </a:pPr>
            <a:r>
              <a:rPr lang="en-US" sz="1100" dirty="0">
                <a:solidFill>
                  <a:srgbClr val="3E5070"/>
                </a:solidFill>
                <a:latin typeface="Calibri" pitchFamily="34" charset="0"/>
                <a:ea typeface="Calibri" pitchFamily="34" charset="-122"/>
                <a:cs typeface="Calibri" pitchFamily="34" charset="-120"/>
              </a:rPr>
              <a:t>Bottom section: Raw hex and ASCII bytes — the actual data that traveled across the cable.</a:t>
            </a:r>
            <a:endParaRPr lang="en-US" sz="1100" dirty="0"/>
          </a:p>
        </p:txBody>
      </p:sp>
      <p:sp>
        <p:nvSpPr>
          <p:cNvPr id="25" name="Shape 23"/>
          <p:cNvSpPr/>
          <p:nvPr/>
        </p:nvSpPr>
        <p:spPr>
          <a:xfrm>
            <a:off x="5833872" y="3931920"/>
            <a:ext cx="3127248" cy="384048"/>
          </a:xfrm>
          <a:prstGeom prst="rect">
            <a:avLst/>
          </a:prstGeom>
          <a:solidFill>
            <a:srgbClr val="0D9488"/>
          </a:solidFill>
          <a:ln w="12700">
            <a:solidFill>
              <a:srgbClr val="0D9488"/>
            </a:solidFill>
            <a:prstDash val="solid"/>
          </a:ln>
        </p:spPr>
      </p:sp>
      <p:sp>
        <p:nvSpPr>
          <p:cNvPr id="26" name="Text 24"/>
          <p:cNvSpPr/>
          <p:nvPr/>
        </p:nvSpPr>
        <p:spPr>
          <a:xfrm>
            <a:off x="5833872" y="3931920"/>
            <a:ext cx="3127248" cy="384048"/>
          </a:xfrm>
          <a:prstGeom prst="rect">
            <a:avLst/>
          </a:prstGeom>
          <a:noFill/>
          <a:ln/>
        </p:spPr>
        <p:txBody>
          <a:bodyPr wrap="square" lIns="0" tIns="0" rIns="0" bIns="0" rtlCol="0" anchor="ctr"/>
          <a:lstStyle/>
          <a:p>
            <a:pPr algn="ctr" indent="0" marL="0">
              <a:buNone/>
            </a:pPr>
            <a:r>
              <a:rPr lang="en-US" sz="1200" b="1" dirty="0">
                <a:solidFill>
                  <a:srgbClr val="FFFFFF"/>
                </a:solidFill>
              </a:rPr>
              <a:t>Download: wireshark.org</a:t>
            </a:r>
            <a:endParaRPr lang="en-US" sz="1200" dirty="0"/>
          </a:p>
        </p:txBody>
      </p:sp>
      <p:sp>
        <p:nvSpPr>
          <p:cNvPr id="27" name="Shape 25"/>
          <p:cNvSpPr/>
          <p:nvPr/>
        </p:nvSpPr>
        <p:spPr>
          <a:xfrm>
            <a:off x="0" y="4846320"/>
            <a:ext cx="9144000" cy="297180"/>
          </a:xfrm>
          <a:prstGeom prst="rect">
            <a:avLst/>
          </a:prstGeom>
          <a:solidFill>
            <a:srgbClr val="1B3A6B"/>
          </a:solidFill>
          <a:ln w="12700">
            <a:solidFill>
              <a:srgbClr val="1B3A6B"/>
            </a:solidFill>
            <a:prstDash val="solid"/>
          </a:ln>
        </p:spPr>
      </p:sp>
      <p:sp>
        <p:nvSpPr>
          <p:cNvPr id="28" name="Text 26"/>
          <p:cNvSpPr/>
          <p:nvPr/>
        </p:nvSpPr>
        <p:spPr>
          <a:xfrm>
            <a:off x="0" y="4846320"/>
            <a:ext cx="9144000" cy="297180"/>
          </a:xfrm>
          <a:prstGeom prst="rect">
            <a:avLst/>
          </a:prstGeom>
          <a:noFill/>
          <a:ln/>
        </p:spPr>
        <p:txBody>
          <a:bodyPr wrap="square" lIns="0" tIns="0" rIns="0" bIns="0" rtlCol="0" anchor="ctr"/>
          <a:lstStyle/>
          <a:p>
            <a:pPr algn="ctr" indent="0" marL="0">
              <a:buNone/>
            </a:pPr>
            <a:r>
              <a:rPr lang="en-US" sz="1100" dirty="0">
                <a:solidFill>
                  <a:srgbClr val="CBD5E1"/>
                </a:solidFill>
              </a:rPr>
              <a:t>Wireshark — Free &amp; Open Source Network Analyzer | wireshark.org</a:t>
            </a:r>
            <a:endParaRPr lang="en-US" sz="11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4F7FB"/>
        </a:solidFill>
      </p:bgPr>
    </p:bg>
    <p:spTree>
      <p:nvGrpSpPr>
        <p:cNvPr id="1" name=""/>
        <p:cNvGrpSpPr/>
        <p:nvPr/>
      </p:nvGrpSpPr>
      <p:grpSpPr>
        <a:xfrm>
          <a:off x="0" y="0"/>
          <a:ext cx="0" cy="0"/>
          <a:chOff x="0" y="0"/>
          <a:chExt cx="0" cy="0"/>
        </a:xfrm>
      </p:grpSpPr>
      <p:sp>
        <p:nvSpPr>
          <p:cNvPr id="2" name="Shape 0"/>
          <p:cNvSpPr/>
          <p:nvPr/>
        </p:nvSpPr>
        <p:spPr>
          <a:xfrm>
            <a:off x="0" y="0"/>
            <a:ext cx="9144000" cy="530352"/>
          </a:xfrm>
          <a:prstGeom prst="rect">
            <a:avLst/>
          </a:prstGeom>
          <a:solidFill>
            <a:srgbClr val="1B3A6B"/>
          </a:solidFill>
          <a:ln w="12700">
            <a:solidFill>
              <a:srgbClr val="1B3A6B"/>
            </a:solidFill>
            <a:prstDash val="solid"/>
          </a:ln>
        </p:spPr>
      </p:sp>
      <p:sp>
        <p:nvSpPr>
          <p:cNvPr id="3" name="Text 1"/>
          <p:cNvSpPr/>
          <p:nvPr/>
        </p:nvSpPr>
        <p:spPr>
          <a:xfrm>
            <a:off x="320040" y="0"/>
            <a:ext cx="8503920" cy="530352"/>
          </a:xfrm>
          <a:prstGeom prst="rect">
            <a:avLst/>
          </a:prstGeom>
          <a:noFill/>
          <a:ln/>
        </p:spPr>
        <p:txBody>
          <a:bodyPr wrap="square" lIns="0" tIns="0" rIns="0" bIns="0" rtlCol="0" anchor="ctr"/>
          <a:lstStyle/>
          <a:p>
            <a:pPr indent="0" marL="0">
              <a:buNone/>
            </a:pPr>
            <a:r>
              <a:rPr lang="en-US" sz="2100" b="1" dirty="0">
                <a:solidFill>
                  <a:srgbClr val="FFFFFF"/>
                </a:solidFill>
              </a:rPr>
              <a:t>Wireshark — See Each OSI Layer Live</a:t>
            </a:r>
            <a:endParaRPr lang="en-US" sz="2100" dirty="0"/>
          </a:p>
        </p:txBody>
      </p:sp>
      <p:sp>
        <p:nvSpPr>
          <p:cNvPr id="4" name="Shape 2"/>
          <p:cNvSpPr/>
          <p:nvPr/>
        </p:nvSpPr>
        <p:spPr>
          <a:xfrm>
            <a:off x="164592" y="658368"/>
            <a:ext cx="8814816" cy="914400"/>
          </a:xfrm>
          <a:prstGeom prst="rect">
            <a:avLst/>
          </a:prstGeom>
          <a:solidFill>
            <a:srgbClr val="FFFFFF"/>
          </a:solidFill>
          <a:ln w="12700">
            <a:solidFill>
              <a:srgbClr val="D1D9E6"/>
            </a:solidFill>
            <a:prstDash val="solid"/>
          </a:ln>
          <a:effectLst>
            <a:outerShdw sx="100000" sy="100000" kx="0" ky="0" algn="bl" rotWithShape="0" blurRad="88900" dist="25400" dir="8100000">
              <a:srgbClr val="000000">
                <a:alpha val="9000"/>
              </a:srgbClr>
            </a:outerShdw>
          </a:effectLst>
        </p:spPr>
      </p:sp>
      <p:sp>
        <p:nvSpPr>
          <p:cNvPr id="5" name="Shape 3"/>
          <p:cNvSpPr/>
          <p:nvPr/>
        </p:nvSpPr>
        <p:spPr>
          <a:xfrm>
            <a:off x="164592" y="658368"/>
            <a:ext cx="8814816" cy="64008"/>
          </a:xfrm>
          <a:prstGeom prst="rect">
            <a:avLst/>
          </a:prstGeom>
          <a:solidFill>
            <a:srgbClr val="0D9488"/>
          </a:solidFill>
          <a:ln w="12700">
            <a:solidFill>
              <a:srgbClr val="0D9488"/>
            </a:solidFill>
            <a:prstDash val="solid"/>
          </a:ln>
        </p:spPr>
      </p:sp>
      <p:sp>
        <p:nvSpPr>
          <p:cNvPr id="6" name="Text 4"/>
          <p:cNvSpPr/>
          <p:nvPr/>
        </p:nvSpPr>
        <p:spPr>
          <a:xfrm>
            <a:off x="292608" y="749808"/>
            <a:ext cx="8503920" cy="749808"/>
          </a:xfrm>
          <a:prstGeom prst="rect">
            <a:avLst/>
          </a:prstGeom>
          <a:noFill/>
          <a:ln/>
        </p:spPr>
        <p:txBody>
          <a:bodyPr wrap="square" rtlCol="0" anchor="ctr"/>
          <a:lstStyle/>
          <a:p>
            <a:pPr indent="0" marL="0">
              <a:buNone/>
            </a:pPr>
            <a:r>
              <a:rPr lang="en-US" sz="1300" dirty="0">
                <a:solidFill>
                  <a:srgbClr val="1A1A2E"/>
                </a:solidFill>
                <a:latin typeface="Calibri" pitchFamily="34" charset="0"/>
                <a:ea typeface="Calibri" pitchFamily="34" charset="-122"/>
                <a:cs typeface="Calibri" pitchFamily="34" charset="-120"/>
              </a:rPr>
              <a:t>Start capturing: Select your interface (Wi-Fi or eth0) → Click the green Shark button → Traffic will start flooding in immediately</a:t>
            </a:r>
            <a:endParaRPr lang="en-US" sz="1300" dirty="0"/>
          </a:p>
        </p:txBody>
      </p:sp>
      <p:sp>
        <p:nvSpPr>
          <p:cNvPr id="7" name="Shape 5"/>
          <p:cNvSpPr/>
          <p:nvPr/>
        </p:nvSpPr>
        <p:spPr>
          <a:xfrm>
            <a:off x="164592" y="1691640"/>
            <a:ext cx="4315968" cy="685800"/>
          </a:xfrm>
          <a:prstGeom prst="rect">
            <a:avLst/>
          </a:prstGeom>
          <a:solidFill>
            <a:srgbClr val="F0F5FF"/>
          </a:solidFill>
          <a:ln w="12700">
            <a:solidFill>
              <a:srgbClr val="D1D9E6"/>
            </a:solidFill>
            <a:prstDash val="solid"/>
          </a:ln>
        </p:spPr>
      </p:sp>
      <p:sp>
        <p:nvSpPr>
          <p:cNvPr id="8" name="Shape 6"/>
          <p:cNvSpPr/>
          <p:nvPr/>
        </p:nvSpPr>
        <p:spPr>
          <a:xfrm>
            <a:off x="164592" y="1691640"/>
            <a:ext cx="64008" cy="685800"/>
          </a:xfrm>
          <a:prstGeom prst="rect">
            <a:avLst/>
          </a:prstGeom>
          <a:solidFill>
            <a:srgbClr val="E74C3C"/>
          </a:solidFill>
          <a:ln w="12700">
            <a:solidFill>
              <a:srgbClr val="E74C3C"/>
            </a:solidFill>
            <a:prstDash val="solid"/>
          </a:ln>
        </p:spPr>
      </p:sp>
      <p:sp>
        <p:nvSpPr>
          <p:cNvPr id="9" name="Shape 7"/>
          <p:cNvSpPr/>
          <p:nvPr/>
        </p:nvSpPr>
        <p:spPr>
          <a:xfrm>
            <a:off x="274320" y="1737360"/>
            <a:ext cx="777240" cy="237744"/>
          </a:xfrm>
          <a:prstGeom prst="rect">
            <a:avLst/>
          </a:prstGeom>
          <a:solidFill>
            <a:srgbClr val="E74C3C">
              <a:alpha val="25000"/>
            </a:srgbClr>
          </a:solidFill>
          <a:ln w="12700">
            <a:solidFill>
              <a:srgbClr val="E74C3C"/>
            </a:solidFill>
            <a:prstDash val="solid"/>
          </a:ln>
        </p:spPr>
      </p:sp>
      <p:sp>
        <p:nvSpPr>
          <p:cNvPr id="10" name="Text 8"/>
          <p:cNvSpPr/>
          <p:nvPr/>
        </p:nvSpPr>
        <p:spPr>
          <a:xfrm>
            <a:off x="274320" y="1737360"/>
            <a:ext cx="777240" cy="237744"/>
          </a:xfrm>
          <a:prstGeom prst="rect">
            <a:avLst/>
          </a:prstGeom>
          <a:noFill/>
          <a:ln/>
        </p:spPr>
        <p:txBody>
          <a:bodyPr wrap="square" lIns="0" tIns="0" rIns="0" bIns="0" rtlCol="0" anchor="ctr"/>
          <a:lstStyle/>
          <a:p>
            <a:pPr algn="ctr" indent="0" marL="0">
              <a:buNone/>
            </a:pPr>
            <a:r>
              <a:rPr lang="en-US" sz="900" b="1" dirty="0">
                <a:solidFill>
                  <a:srgbClr val="E74C3C"/>
                </a:solidFill>
              </a:rPr>
              <a:t>Layer 7</a:t>
            </a:r>
            <a:endParaRPr lang="en-US" sz="900" dirty="0"/>
          </a:p>
        </p:txBody>
      </p:sp>
      <p:sp>
        <p:nvSpPr>
          <p:cNvPr id="11" name="Shape 9"/>
          <p:cNvSpPr/>
          <p:nvPr/>
        </p:nvSpPr>
        <p:spPr>
          <a:xfrm>
            <a:off x="1097280" y="1737360"/>
            <a:ext cx="1371600" cy="237744"/>
          </a:xfrm>
          <a:prstGeom prst="rect">
            <a:avLst/>
          </a:prstGeom>
          <a:solidFill>
            <a:srgbClr val="1B3A6B"/>
          </a:solidFill>
          <a:ln w="12700">
            <a:solidFill>
              <a:srgbClr val="1B3A6B"/>
            </a:solidFill>
            <a:prstDash val="solid"/>
          </a:ln>
        </p:spPr>
      </p:sp>
      <p:sp>
        <p:nvSpPr>
          <p:cNvPr id="12" name="Text 10"/>
          <p:cNvSpPr/>
          <p:nvPr/>
        </p:nvSpPr>
        <p:spPr>
          <a:xfrm>
            <a:off x="1097280" y="1737360"/>
            <a:ext cx="1371600" cy="237744"/>
          </a:xfrm>
          <a:prstGeom prst="rect">
            <a:avLst/>
          </a:prstGeom>
          <a:noFill/>
          <a:ln/>
        </p:spPr>
        <p:txBody>
          <a:bodyPr wrap="square" lIns="0" tIns="0" rIns="0" bIns="0" rtlCol="0" anchor="ctr"/>
          <a:lstStyle/>
          <a:p>
            <a:pPr algn="ctr" indent="0" marL="0">
              <a:buNone/>
            </a:pPr>
            <a:r>
              <a:rPr lang="en-US" sz="1000" b="1" dirty="0">
                <a:solidFill>
                  <a:srgbClr val="FFFFFF"/>
                </a:solidFill>
                <a:latin typeface="Consolas" pitchFamily="34" charset="0"/>
                <a:ea typeface="Consolas" pitchFamily="34" charset="-122"/>
                <a:cs typeface="Consolas" pitchFamily="34" charset="-120"/>
              </a:rPr>
              <a:t>http</a:t>
            </a:r>
            <a:endParaRPr lang="en-US" sz="1000" dirty="0"/>
          </a:p>
        </p:txBody>
      </p:sp>
      <p:sp>
        <p:nvSpPr>
          <p:cNvPr id="13" name="Text 11"/>
          <p:cNvSpPr/>
          <p:nvPr/>
        </p:nvSpPr>
        <p:spPr>
          <a:xfrm>
            <a:off x="274320" y="2002536"/>
            <a:ext cx="4114800" cy="347472"/>
          </a:xfrm>
          <a:prstGeom prst="rect">
            <a:avLst/>
          </a:prstGeom>
          <a:noFill/>
          <a:ln/>
        </p:spPr>
        <p:txBody>
          <a:bodyPr wrap="square" rtlCol="0" anchor="ctr"/>
          <a:lstStyle/>
          <a:p>
            <a:pPr indent="0" marL="0">
              <a:buNone/>
            </a:pPr>
            <a:r>
              <a:rPr lang="en-US" sz="1050" dirty="0">
                <a:solidFill>
                  <a:srgbClr val="3E5070"/>
                </a:solidFill>
                <a:latin typeface="Calibri" pitchFamily="34" charset="0"/>
                <a:ea typeface="Calibri" pitchFamily="34" charset="-122"/>
                <a:cs typeface="Calibri" pitchFamily="34" charset="-120"/>
              </a:rPr>
              <a:t>Website traffic — see HTTP requests and responses, GET/POST methods, URLs, status codes like 200 OK or 404 Not Found</a:t>
            </a:r>
            <a:endParaRPr lang="en-US" sz="1050" dirty="0"/>
          </a:p>
        </p:txBody>
      </p:sp>
      <p:sp>
        <p:nvSpPr>
          <p:cNvPr id="14" name="Shape 12"/>
          <p:cNvSpPr/>
          <p:nvPr/>
        </p:nvSpPr>
        <p:spPr>
          <a:xfrm>
            <a:off x="164592" y="2459736"/>
            <a:ext cx="4315968" cy="685800"/>
          </a:xfrm>
          <a:prstGeom prst="rect">
            <a:avLst/>
          </a:prstGeom>
          <a:solidFill>
            <a:srgbClr val="FFFFFF"/>
          </a:solidFill>
          <a:ln w="12700">
            <a:solidFill>
              <a:srgbClr val="D1D9E6"/>
            </a:solidFill>
            <a:prstDash val="solid"/>
          </a:ln>
        </p:spPr>
      </p:sp>
      <p:sp>
        <p:nvSpPr>
          <p:cNvPr id="15" name="Shape 13"/>
          <p:cNvSpPr/>
          <p:nvPr/>
        </p:nvSpPr>
        <p:spPr>
          <a:xfrm>
            <a:off x="164592" y="2459736"/>
            <a:ext cx="64008" cy="685800"/>
          </a:xfrm>
          <a:prstGeom prst="rect">
            <a:avLst/>
          </a:prstGeom>
          <a:solidFill>
            <a:srgbClr val="E74C3C"/>
          </a:solidFill>
          <a:ln w="12700">
            <a:solidFill>
              <a:srgbClr val="E74C3C"/>
            </a:solidFill>
            <a:prstDash val="solid"/>
          </a:ln>
        </p:spPr>
      </p:sp>
      <p:sp>
        <p:nvSpPr>
          <p:cNvPr id="16" name="Shape 14"/>
          <p:cNvSpPr/>
          <p:nvPr/>
        </p:nvSpPr>
        <p:spPr>
          <a:xfrm>
            <a:off x="274320" y="2505456"/>
            <a:ext cx="777240" cy="237744"/>
          </a:xfrm>
          <a:prstGeom prst="rect">
            <a:avLst/>
          </a:prstGeom>
          <a:solidFill>
            <a:srgbClr val="E74C3C">
              <a:alpha val="25000"/>
            </a:srgbClr>
          </a:solidFill>
          <a:ln w="12700">
            <a:solidFill>
              <a:srgbClr val="E74C3C"/>
            </a:solidFill>
            <a:prstDash val="solid"/>
          </a:ln>
        </p:spPr>
      </p:sp>
      <p:sp>
        <p:nvSpPr>
          <p:cNvPr id="17" name="Text 15"/>
          <p:cNvSpPr/>
          <p:nvPr/>
        </p:nvSpPr>
        <p:spPr>
          <a:xfrm>
            <a:off x="274320" y="2505456"/>
            <a:ext cx="777240" cy="237744"/>
          </a:xfrm>
          <a:prstGeom prst="rect">
            <a:avLst/>
          </a:prstGeom>
          <a:noFill/>
          <a:ln/>
        </p:spPr>
        <p:txBody>
          <a:bodyPr wrap="square" lIns="0" tIns="0" rIns="0" bIns="0" rtlCol="0" anchor="ctr"/>
          <a:lstStyle/>
          <a:p>
            <a:pPr algn="ctr" indent="0" marL="0">
              <a:buNone/>
            </a:pPr>
            <a:r>
              <a:rPr lang="en-US" sz="900" b="1" dirty="0">
                <a:solidFill>
                  <a:srgbClr val="E74C3C"/>
                </a:solidFill>
              </a:rPr>
              <a:t>Layer 7</a:t>
            </a:r>
            <a:endParaRPr lang="en-US" sz="900" dirty="0"/>
          </a:p>
        </p:txBody>
      </p:sp>
      <p:sp>
        <p:nvSpPr>
          <p:cNvPr id="18" name="Shape 16"/>
          <p:cNvSpPr/>
          <p:nvPr/>
        </p:nvSpPr>
        <p:spPr>
          <a:xfrm>
            <a:off x="1097280" y="2505456"/>
            <a:ext cx="1371600" cy="237744"/>
          </a:xfrm>
          <a:prstGeom prst="rect">
            <a:avLst/>
          </a:prstGeom>
          <a:solidFill>
            <a:srgbClr val="1B3A6B"/>
          </a:solidFill>
          <a:ln w="12700">
            <a:solidFill>
              <a:srgbClr val="1B3A6B"/>
            </a:solidFill>
            <a:prstDash val="solid"/>
          </a:ln>
        </p:spPr>
      </p:sp>
      <p:sp>
        <p:nvSpPr>
          <p:cNvPr id="19" name="Text 17"/>
          <p:cNvSpPr/>
          <p:nvPr/>
        </p:nvSpPr>
        <p:spPr>
          <a:xfrm>
            <a:off x="1097280" y="2505456"/>
            <a:ext cx="1371600" cy="237744"/>
          </a:xfrm>
          <a:prstGeom prst="rect">
            <a:avLst/>
          </a:prstGeom>
          <a:noFill/>
          <a:ln/>
        </p:spPr>
        <p:txBody>
          <a:bodyPr wrap="square" lIns="0" tIns="0" rIns="0" bIns="0" rtlCol="0" anchor="ctr"/>
          <a:lstStyle/>
          <a:p>
            <a:pPr algn="ctr" indent="0" marL="0">
              <a:buNone/>
            </a:pPr>
            <a:r>
              <a:rPr lang="en-US" sz="1000" b="1" dirty="0">
                <a:solidFill>
                  <a:srgbClr val="FFFFFF"/>
                </a:solidFill>
                <a:latin typeface="Consolas" pitchFamily="34" charset="0"/>
                <a:ea typeface="Consolas" pitchFamily="34" charset="-122"/>
                <a:cs typeface="Consolas" pitchFamily="34" charset="-120"/>
              </a:rPr>
              <a:t>dns</a:t>
            </a:r>
            <a:endParaRPr lang="en-US" sz="1000" dirty="0"/>
          </a:p>
        </p:txBody>
      </p:sp>
      <p:sp>
        <p:nvSpPr>
          <p:cNvPr id="20" name="Text 18"/>
          <p:cNvSpPr/>
          <p:nvPr/>
        </p:nvSpPr>
        <p:spPr>
          <a:xfrm>
            <a:off x="274320" y="2770632"/>
            <a:ext cx="4114800" cy="347472"/>
          </a:xfrm>
          <a:prstGeom prst="rect">
            <a:avLst/>
          </a:prstGeom>
          <a:noFill/>
          <a:ln/>
        </p:spPr>
        <p:txBody>
          <a:bodyPr wrap="square" rtlCol="0" anchor="ctr"/>
          <a:lstStyle/>
          <a:p>
            <a:pPr indent="0" marL="0">
              <a:buNone/>
            </a:pPr>
            <a:r>
              <a:rPr lang="en-US" sz="1050" dirty="0">
                <a:solidFill>
                  <a:srgbClr val="3E5070"/>
                </a:solidFill>
                <a:latin typeface="Calibri" pitchFamily="34" charset="0"/>
                <a:ea typeface="Calibri" pitchFamily="34" charset="-122"/>
                <a:cs typeface="Calibri" pitchFamily="34" charset="-120"/>
              </a:rPr>
              <a:t>DNS queries — see which domain resolved to which IP address. Both the question and answer are shown</a:t>
            </a:r>
            <a:endParaRPr lang="en-US" sz="1050" dirty="0"/>
          </a:p>
        </p:txBody>
      </p:sp>
      <p:sp>
        <p:nvSpPr>
          <p:cNvPr id="21" name="Shape 19"/>
          <p:cNvSpPr/>
          <p:nvPr/>
        </p:nvSpPr>
        <p:spPr>
          <a:xfrm>
            <a:off x="164592" y="3227832"/>
            <a:ext cx="4315968" cy="685800"/>
          </a:xfrm>
          <a:prstGeom prst="rect">
            <a:avLst/>
          </a:prstGeom>
          <a:solidFill>
            <a:srgbClr val="F0F5FF"/>
          </a:solidFill>
          <a:ln w="12700">
            <a:solidFill>
              <a:srgbClr val="D1D9E6"/>
            </a:solidFill>
            <a:prstDash val="solid"/>
          </a:ln>
        </p:spPr>
      </p:sp>
      <p:sp>
        <p:nvSpPr>
          <p:cNvPr id="22" name="Shape 20"/>
          <p:cNvSpPr/>
          <p:nvPr/>
        </p:nvSpPr>
        <p:spPr>
          <a:xfrm>
            <a:off x="164592" y="3227832"/>
            <a:ext cx="64008" cy="685800"/>
          </a:xfrm>
          <a:prstGeom prst="rect">
            <a:avLst/>
          </a:prstGeom>
          <a:solidFill>
            <a:srgbClr val="E67E22"/>
          </a:solidFill>
          <a:ln w="12700">
            <a:solidFill>
              <a:srgbClr val="E67E22"/>
            </a:solidFill>
            <a:prstDash val="solid"/>
          </a:ln>
        </p:spPr>
      </p:sp>
      <p:sp>
        <p:nvSpPr>
          <p:cNvPr id="23" name="Shape 21"/>
          <p:cNvSpPr/>
          <p:nvPr/>
        </p:nvSpPr>
        <p:spPr>
          <a:xfrm>
            <a:off x="274320" y="3273552"/>
            <a:ext cx="777240" cy="237744"/>
          </a:xfrm>
          <a:prstGeom prst="rect">
            <a:avLst/>
          </a:prstGeom>
          <a:solidFill>
            <a:srgbClr val="E67E22">
              <a:alpha val="25000"/>
            </a:srgbClr>
          </a:solidFill>
          <a:ln w="12700">
            <a:solidFill>
              <a:srgbClr val="E67E22"/>
            </a:solidFill>
            <a:prstDash val="solid"/>
          </a:ln>
        </p:spPr>
      </p:sp>
      <p:sp>
        <p:nvSpPr>
          <p:cNvPr id="24" name="Text 22"/>
          <p:cNvSpPr/>
          <p:nvPr/>
        </p:nvSpPr>
        <p:spPr>
          <a:xfrm>
            <a:off x="274320" y="3273552"/>
            <a:ext cx="777240" cy="237744"/>
          </a:xfrm>
          <a:prstGeom prst="rect">
            <a:avLst/>
          </a:prstGeom>
          <a:noFill/>
          <a:ln/>
        </p:spPr>
        <p:txBody>
          <a:bodyPr wrap="square" lIns="0" tIns="0" rIns="0" bIns="0" rtlCol="0" anchor="ctr"/>
          <a:lstStyle/>
          <a:p>
            <a:pPr algn="ctr" indent="0" marL="0">
              <a:buNone/>
            </a:pPr>
            <a:r>
              <a:rPr lang="en-US" sz="900" b="1" dirty="0">
                <a:solidFill>
                  <a:srgbClr val="E67E22"/>
                </a:solidFill>
              </a:rPr>
              <a:t>Layer 6</a:t>
            </a:r>
            <a:endParaRPr lang="en-US" sz="900" dirty="0"/>
          </a:p>
        </p:txBody>
      </p:sp>
      <p:sp>
        <p:nvSpPr>
          <p:cNvPr id="25" name="Shape 23"/>
          <p:cNvSpPr/>
          <p:nvPr/>
        </p:nvSpPr>
        <p:spPr>
          <a:xfrm>
            <a:off x="1097280" y="3273552"/>
            <a:ext cx="1371600" cy="237744"/>
          </a:xfrm>
          <a:prstGeom prst="rect">
            <a:avLst/>
          </a:prstGeom>
          <a:solidFill>
            <a:srgbClr val="1B3A6B"/>
          </a:solidFill>
          <a:ln w="12700">
            <a:solidFill>
              <a:srgbClr val="1B3A6B"/>
            </a:solidFill>
            <a:prstDash val="solid"/>
          </a:ln>
        </p:spPr>
      </p:sp>
      <p:sp>
        <p:nvSpPr>
          <p:cNvPr id="26" name="Text 24"/>
          <p:cNvSpPr/>
          <p:nvPr/>
        </p:nvSpPr>
        <p:spPr>
          <a:xfrm>
            <a:off x="1097280" y="3273552"/>
            <a:ext cx="1371600" cy="237744"/>
          </a:xfrm>
          <a:prstGeom prst="rect">
            <a:avLst/>
          </a:prstGeom>
          <a:noFill/>
          <a:ln/>
        </p:spPr>
        <p:txBody>
          <a:bodyPr wrap="square" lIns="0" tIns="0" rIns="0" bIns="0" rtlCol="0" anchor="ctr"/>
          <a:lstStyle/>
          <a:p>
            <a:pPr algn="ctr" indent="0" marL="0">
              <a:buNone/>
            </a:pPr>
            <a:r>
              <a:rPr lang="en-US" sz="1000" b="1" dirty="0">
                <a:solidFill>
                  <a:srgbClr val="FFFFFF"/>
                </a:solidFill>
                <a:latin typeface="Consolas" pitchFamily="34" charset="0"/>
                <a:ea typeface="Consolas" pitchFamily="34" charset="-122"/>
                <a:cs typeface="Consolas" pitchFamily="34" charset="-120"/>
              </a:rPr>
              <a:t>tls</a:t>
            </a:r>
            <a:endParaRPr lang="en-US" sz="1000" dirty="0"/>
          </a:p>
        </p:txBody>
      </p:sp>
      <p:sp>
        <p:nvSpPr>
          <p:cNvPr id="27" name="Text 25"/>
          <p:cNvSpPr/>
          <p:nvPr/>
        </p:nvSpPr>
        <p:spPr>
          <a:xfrm>
            <a:off x="274320" y="3538728"/>
            <a:ext cx="4114800" cy="347472"/>
          </a:xfrm>
          <a:prstGeom prst="rect">
            <a:avLst/>
          </a:prstGeom>
          <a:noFill/>
          <a:ln/>
        </p:spPr>
        <p:txBody>
          <a:bodyPr wrap="square" rtlCol="0" anchor="ctr"/>
          <a:lstStyle/>
          <a:p>
            <a:pPr indent="0" marL="0">
              <a:buNone/>
            </a:pPr>
            <a:r>
              <a:rPr lang="en-US" sz="1050" dirty="0">
                <a:solidFill>
                  <a:srgbClr val="3E5070"/>
                </a:solidFill>
                <a:latin typeface="Calibri" pitchFamily="34" charset="0"/>
                <a:ea typeface="Calibri" pitchFamily="34" charset="-122"/>
                <a:cs typeface="Calibri" pitchFamily="34" charset="-120"/>
              </a:rPr>
              <a:t>TLS handshake — the encryption setup process. Client Hello, Server Hello, Certificate, Finished</a:t>
            </a:r>
            <a:endParaRPr lang="en-US" sz="1050" dirty="0"/>
          </a:p>
        </p:txBody>
      </p:sp>
      <p:sp>
        <p:nvSpPr>
          <p:cNvPr id="28" name="Shape 26"/>
          <p:cNvSpPr/>
          <p:nvPr/>
        </p:nvSpPr>
        <p:spPr>
          <a:xfrm>
            <a:off x="164592" y="3995928"/>
            <a:ext cx="4315968" cy="685800"/>
          </a:xfrm>
          <a:prstGeom prst="rect">
            <a:avLst/>
          </a:prstGeom>
          <a:solidFill>
            <a:srgbClr val="FFFFFF"/>
          </a:solidFill>
          <a:ln w="12700">
            <a:solidFill>
              <a:srgbClr val="D1D9E6"/>
            </a:solidFill>
            <a:prstDash val="solid"/>
          </a:ln>
        </p:spPr>
      </p:sp>
      <p:sp>
        <p:nvSpPr>
          <p:cNvPr id="29" name="Shape 27"/>
          <p:cNvSpPr/>
          <p:nvPr/>
        </p:nvSpPr>
        <p:spPr>
          <a:xfrm>
            <a:off x="164592" y="3995928"/>
            <a:ext cx="64008" cy="685800"/>
          </a:xfrm>
          <a:prstGeom prst="rect">
            <a:avLst/>
          </a:prstGeom>
          <a:solidFill>
            <a:srgbClr val="2ECC71"/>
          </a:solidFill>
          <a:ln w="12700">
            <a:solidFill>
              <a:srgbClr val="2ECC71"/>
            </a:solidFill>
            <a:prstDash val="solid"/>
          </a:ln>
        </p:spPr>
      </p:sp>
      <p:sp>
        <p:nvSpPr>
          <p:cNvPr id="30" name="Shape 28"/>
          <p:cNvSpPr/>
          <p:nvPr/>
        </p:nvSpPr>
        <p:spPr>
          <a:xfrm>
            <a:off x="274320" y="4041648"/>
            <a:ext cx="777240" cy="237744"/>
          </a:xfrm>
          <a:prstGeom prst="rect">
            <a:avLst/>
          </a:prstGeom>
          <a:solidFill>
            <a:srgbClr val="2ECC71">
              <a:alpha val="25000"/>
            </a:srgbClr>
          </a:solidFill>
          <a:ln w="12700">
            <a:solidFill>
              <a:srgbClr val="2ECC71"/>
            </a:solidFill>
            <a:prstDash val="solid"/>
          </a:ln>
        </p:spPr>
      </p:sp>
      <p:sp>
        <p:nvSpPr>
          <p:cNvPr id="31" name="Text 29"/>
          <p:cNvSpPr/>
          <p:nvPr/>
        </p:nvSpPr>
        <p:spPr>
          <a:xfrm>
            <a:off x="274320" y="4041648"/>
            <a:ext cx="777240" cy="237744"/>
          </a:xfrm>
          <a:prstGeom prst="rect">
            <a:avLst/>
          </a:prstGeom>
          <a:noFill/>
          <a:ln/>
        </p:spPr>
        <p:txBody>
          <a:bodyPr wrap="square" lIns="0" tIns="0" rIns="0" bIns="0" rtlCol="0" anchor="ctr"/>
          <a:lstStyle/>
          <a:p>
            <a:pPr algn="ctr" indent="0" marL="0">
              <a:buNone/>
            </a:pPr>
            <a:r>
              <a:rPr lang="en-US" sz="900" b="1" dirty="0">
                <a:solidFill>
                  <a:srgbClr val="2ECC71"/>
                </a:solidFill>
              </a:rPr>
              <a:t>Layer 4</a:t>
            </a:r>
            <a:endParaRPr lang="en-US" sz="900" dirty="0"/>
          </a:p>
        </p:txBody>
      </p:sp>
      <p:sp>
        <p:nvSpPr>
          <p:cNvPr id="32" name="Shape 30"/>
          <p:cNvSpPr/>
          <p:nvPr/>
        </p:nvSpPr>
        <p:spPr>
          <a:xfrm>
            <a:off x="1097280" y="4041648"/>
            <a:ext cx="1371600" cy="237744"/>
          </a:xfrm>
          <a:prstGeom prst="rect">
            <a:avLst/>
          </a:prstGeom>
          <a:solidFill>
            <a:srgbClr val="1B3A6B"/>
          </a:solidFill>
          <a:ln w="12700">
            <a:solidFill>
              <a:srgbClr val="1B3A6B"/>
            </a:solidFill>
            <a:prstDash val="solid"/>
          </a:ln>
        </p:spPr>
      </p:sp>
      <p:sp>
        <p:nvSpPr>
          <p:cNvPr id="33" name="Text 31"/>
          <p:cNvSpPr/>
          <p:nvPr/>
        </p:nvSpPr>
        <p:spPr>
          <a:xfrm>
            <a:off x="1097280" y="4041648"/>
            <a:ext cx="1371600" cy="237744"/>
          </a:xfrm>
          <a:prstGeom prst="rect">
            <a:avLst/>
          </a:prstGeom>
          <a:noFill/>
          <a:ln/>
        </p:spPr>
        <p:txBody>
          <a:bodyPr wrap="square" lIns="0" tIns="0" rIns="0" bIns="0" rtlCol="0" anchor="ctr"/>
          <a:lstStyle/>
          <a:p>
            <a:pPr algn="ctr" indent="0" marL="0">
              <a:buNone/>
            </a:pPr>
            <a:r>
              <a:rPr lang="en-US" sz="1000" b="1" dirty="0">
                <a:solidFill>
                  <a:srgbClr val="FFFFFF"/>
                </a:solidFill>
                <a:latin typeface="Consolas" pitchFamily="34" charset="0"/>
                <a:ea typeface="Consolas" pitchFamily="34" charset="-122"/>
                <a:cs typeface="Consolas" pitchFamily="34" charset="-120"/>
              </a:rPr>
              <a:t>tcp</a:t>
            </a:r>
            <a:endParaRPr lang="en-US" sz="1000" dirty="0"/>
          </a:p>
        </p:txBody>
      </p:sp>
      <p:sp>
        <p:nvSpPr>
          <p:cNvPr id="34" name="Text 32"/>
          <p:cNvSpPr/>
          <p:nvPr/>
        </p:nvSpPr>
        <p:spPr>
          <a:xfrm>
            <a:off x="274320" y="4306824"/>
            <a:ext cx="4114800" cy="347472"/>
          </a:xfrm>
          <a:prstGeom prst="rect">
            <a:avLst/>
          </a:prstGeom>
          <a:noFill/>
          <a:ln/>
        </p:spPr>
        <p:txBody>
          <a:bodyPr wrap="square" rtlCol="0" anchor="ctr"/>
          <a:lstStyle/>
          <a:p>
            <a:pPr indent="0" marL="0">
              <a:buNone/>
            </a:pPr>
            <a:r>
              <a:rPr lang="en-US" sz="1050" dirty="0">
                <a:solidFill>
                  <a:srgbClr val="3E5070"/>
                </a:solidFill>
                <a:latin typeface="Calibri" pitchFamily="34" charset="0"/>
                <a:ea typeface="Calibri" pitchFamily="34" charset="-122"/>
                <a:cs typeface="Calibri" pitchFamily="34" charset="-120"/>
              </a:rPr>
              <a:t>TCP connections — find the 3-way handshake (SYN, SYN-ACK, ACK). Port numbers clearly visible on every packet</a:t>
            </a:r>
            <a:endParaRPr lang="en-US" sz="1050" dirty="0"/>
          </a:p>
        </p:txBody>
      </p:sp>
      <p:sp>
        <p:nvSpPr>
          <p:cNvPr id="35" name="Shape 33"/>
          <p:cNvSpPr/>
          <p:nvPr/>
        </p:nvSpPr>
        <p:spPr>
          <a:xfrm>
            <a:off x="4645152" y="1691640"/>
            <a:ext cx="4315968" cy="685800"/>
          </a:xfrm>
          <a:prstGeom prst="rect">
            <a:avLst/>
          </a:prstGeom>
          <a:solidFill>
            <a:srgbClr val="F0F5FF"/>
          </a:solidFill>
          <a:ln w="12700">
            <a:solidFill>
              <a:srgbClr val="D1D9E6"/>
            </a:solidFill>
            <a:prstDash val="solid"/>
          </a:ln>
        </p:spPr>
      </p:sp>
      <p:sp>
        <p:nvSpPr>
          <p:cNvPr id="36" name="Shape 34"/>
          <p:cNvSpPr/>
          <p:nvPr/>
        </p:nvSpPr>
        <p:spPr>
          <a:xfrm>
            <a:off x="4645152" y="1691640"/>
            <a:ext cx="64008" cy="685800"/>
          </a:xfrm>
          <a:prstGeom prst="rect">
            <a:avLst/>
          </a:prstGeom>
          <a:solidFill>
            <a:srgbClr val="2ECC71"/>
          </a:solidFill>
          <a:ln w="12700">
            <a:solidFill>
              <a:srgbClr val="2ECC71"/>
            </a:solidFill>
            <a:prstDash val="solid"/>
          </a:ln>
        </p:spPr>
      </p:sp>
      <p:sp>
        <p:nvSpPr>
          <p:cNvPr id="37" name="Shape 35"/>
          <p:cNvSpPr/>
          <p:nvPr/>
        </p:nvSpPr>
        <p:spPr>
          <a:xfrm>
            <a:off x="4754880" y="1737360"/>
            <a:ext cx="777240" cy="237744"/>
          </a:xfrm>
          <a:prstGeom prst="rect">
            <a:avLst/>
          </a:prstGeom>
          <a:solidFill>
            <a:srgbClr val="2ECC71">
              <a:alpha val="25000"/>
            </a:srgbClr>
          </a:solidFill>
          <a:ln w="12700">
            <a:solidFill>
              <a:srgbClr val="2ECC71"/>
            </a:solidFill>
            <a:prstDash val="solid"/>
          </a:ln>
        </p:spPr>
      </p:sp>
      <p:sp>
        <p:nvSpPr>
          <p:cNvPr id="38" name="Text 36"/>
          <p:cNvSpPr/>
          <p:nvPr/>
        </p:nvSpPr>
        <p:spPr>
          <a:xfrm>
            <a:off x="4754880" y="1737360"/>
            <a:ext cx="777240" cy="237744"/>
          </a:xfrm>
          <a:prstGeom prst="rect">
            <a:avLst/>
          </a:prstGeom>
          <a:noFill/>
          <a:ln/>
        </p:spPr>
        <p:txBody>
          <a:bodyPr wrap="square" lIns="0" tIns="0" rIns="0" bIns="0" rtlCol="0" anchor="ctr"/>
          <a:lstStyle/>
          <a:p>
            <a:pPr algn="ctr" indent="0" marL="0">
              <a:buNone/>
            </a:pPr>
            <a:r>
              <a:rPr lang="en-US" sz="900" b="1" dirty="0">
                <a:solidFill>
                  <a:srgbClr val="2ECC71"/>
                </a:solidFill>
              </a:rPr>
              <a:t>Layer 4</a:t>
            </a:r>
            <a:endParaRPr lang="en-US" sz="900" dirty="0"/>
          </a:p>
        </p:txBody>
      </p:sp>
      <p:sp>
        <p:nvSpPr>
          <p:cNvPr id="39" name="Shape 37"/>
          <p:cNvSpPr/>
          <p:nvPr/>
        </p:nvSpPr>
        <p:spPr>
          <a:xfrm>
            <a:off x="5577840" y="1737360"/>
            <a:ext cx="1371600" cy="237744"/>
          </a:xfrm>
          <a:prstGeom prst="rect">
            <a:avLst/>
          </a:prstGeom>
          <a:solidFill>
            <a:srgbClr val="1B3A6B"/>
          </a:solidFill>
          <a:ln w="12700">
            <a:solidFill>
              <a:srgbClr val="1B3A6B"/>
            </a:solidFill>
            <a:prstDash val="solid"/>
          </a:ln>
        </p:spPr>
      </p:sp>
      <p:sp>
        <p:nvSpPr>
          <p:cNvPr id="40" name="Text 38"/>
          <p:cNvSpPr/>
          <p:nvPr/>
        </p:nvSpPr>
        <p:spPr>
          <a:xfrm>
            <a:off x="5577840" y="1737360"/>
            <a:ext cx="1371600" cy="237744"/>
          </a:xfrm>
          <a:prstGeom prst="rect">
            <a:avLst/>
          </a:prstGeom>
          <a:noFill/>
          <a:ln/>
        </p:spPr>
        <p:txBody>
          <a:bodyPr wrap="square" lIns="0" tIns="0" rIns="0" bIns="0" rtlCol="0" anchor="ctr"/>
          <a:lstStyle/>
          <a:p>
            <a:pPr algn="ctr" indent="0" marL="0">
              <a:buNone/>
            </a:pPr>
            <a:r>
              <a:rPr lang="en-US" sz="1000" b="1" dirty="0">
                <a:solidFill>
                  <a:srgbClr val="FFFFFF"/>
                </a:solidFill>
                <a:latin typeface="Consolas" pitchFamily="34" charset="0"/>
                <a:ea typeface="Consolas" pitchFamily="34" charset="-122"/>
                <a:cs typeface="Consolas" pitchFamily="34" charset="-120"/>
              </a:rPr>
              <a:t>udp</a:t>
            </a:r>
            <a:endParaRPr lang="en-US" sz="1000" dirty="0"/>
          </a:p>
        </p:txBody>
      </p:sp>
      <p:sp>
        <p:nvSpPr>
          <p:cNvPr id="41" name="Text 39"/>
          <p:cNvSpPr/>
          <p:nvPr/>
        </p:nvSpPr>
        <p:spPr>
          <a:xfrm>
            <a:off x="4754880" y="2002536"/>
            <a:ext cx="4114800" cy="347472"/>
          </a:xfrm>
          <a:prstGeom prst="rect">
            <a:avLst/>
          </a:prstGeom>
          <a:noFill/>
          <a:ln/>
        </p:spPr>
        <p:txBody>
          <a:bodyPr wrap="square" rtlCol="0" anchor="ctr"/>
          <a:lstStyle/>
          <a:p>
            <a:pPr indent="0" marL="0">
              <a:buNone/>
            </a:pPr>
            <a:r>
              <a:rPr lang="en-US" sz="1050" dirty="0">
                <a:solidFill>
                  <a:srgbClr val="3E5070"/>
                </a:solidFill>
                <a:latin typeface="Calibri" pitchFamily="34" charset="0"/>
                <a:ea typeface="Calibri" pitchFamily="34" charset="-122"/>
                <a:cs typeface="Calibri" pitchFamily="34" charset="-120"/>
              </a:rPr>
              <a:t>UDP packets — connectionless and fast. DNS, DHCP, video streaming all use UDP</a:t>
            </a:r>
            <a:endParaRPr lang="en-US" sz="1050" dirty="0"/>
          </a:p>
        </p:txBody>
      </p:sp>
      <p:sp>
        <p:nvSpPr>
          <p:cNvPr id="42" name="Shape 40"/>
          <p:cNvSpPr/>
          <p:nvPr/>
        </p:nvSpPr>
        <p:spPr>
          <a:xfrm>
            <a:off x="4645152" y="2459736"/>
            <a:ext cx="4315968" cy="685800"/>
          </a:xfrm>
          <a:prstGeom prst="rect">
            <a:avLst/>
          </a:prstGeom>
          <a:solidFill>
            <a:srgbClr val="FFFFFF"/>
          </a:solidFill>
          <a:ln w="12700">
            <a:solidFill>
              <a:srgbClr val="D1D9E6"/>
            </a:solidFill>
            <a:prstDash val="solid"/>
          </a:ln>
        </p:spPr>
      </p:sp>
      <p:sp>
        <p:nvSpPr>
          <p:cNvPr id="43" name="Shape 41"/>
          <p:cNvSpPr/>
          <p:nvPr/>
        </p:nvSpPr>
        <p:spPr>
          <a:xfrm>
            <a:off x="4645152" y="2459736"/>
            <a:ext cx="64008" cy="685800"/>
          </a:xfrm>
          <a:prstGeom prst="rect">
            <a:avLst/>
          </a:prstGeom>
          <a:solidFill>
            <a:srgbClr val="3498DB"/>
          </a:solidFill>
          <a:ln w="12700">
            <a:solidFill>
              <a:srgbClr val="3498DB"/>
            </a:solidFill>
            <a:prstDash val="solid"/>
          </a:ln>
        </p:spPr>
      </p:sp>
      <p:sp>
        <p:nvSpPr>
          <p:cNvPr id="44" name="Shape 42"/>
          <p:cNvSpPr/>
          <p:nvPr/>
        </p:nvSpPr>
        <p:spPr>
          <a:xfrm>
            <a:off x="4754880" y="2505456"/>
            <a:ext cx="777240" cy="237744"/>
          </a:xfrm>
          <a:prstGeom prst="rect">
            <a:avLst/>
          </a:prstGeom>
          <a:solidFill>
            <a:srgbClr val="3498DB">
              <a:alpha val="25000"/>
            </a:srgbClr>
          </a:solidFill>
          <a:ln w="12700">
            <a:solidFill>
              <a:srgbClr val="3498DB"/>
            </a:solidFill>
            <a:prstDash val="solid"/>
          </a:ln>
        </p:spPr>
      </p:sp>
      <p:sp>
        <p:nvSpPr>
          <p:cNvPr id="45" name="Text 43"/>
          <p:cNvSpPr/>
          <p:nvPr/>
        </p:nvSpPr>
        <p:spPr>
          <a:xfrm>
            <a:off x="4754880" y="2505456"/>
            <a:ext cx="777240" cy="237744"/>
          </a:xfrm>
          <a:prstGeom prst="rect">
            <a:avLst/>
          </a:prstGeom>
          <a:noFill/>
          <a:ln/>
        </p:spPr>
        <p:txBody>
          <a:bodyPr wrap="square" lIns="0" tIns="0" rIns="0" bIns="0" rtlCol="0" anchor="ctr"/>
          <a:lstStyle/>
          <a:p>
            <a:pPr algn="ctr" indent="0" marL="0">
              <a:buNone/>
            </a:pPr>
            <a:r>
              <a:rPr lang="en-US" sz="900" b="1" dirty="0">
                <a:solidFill>
                  <a:srgbClr val="3498DB"/>
                </a:solidFill>
              </a:rPr>
              <a:t>Layer 3</a:t>
            </a:r>
            <a:endParaRPr lang="en-US" sz="900" dirty="0"/>
          </a:p>
        </p:txBody>
      </p:sp>
      <p:sp>
        <p:nvSpPr>
          <p:cNvPr id="46" name="Shape 44"/>
          <p:cNvSpPr/>
          <p:nvPr/>
        </p:nvSpPr>
        <p:spPr>
          <a:xfrm>
            <a:off x="5577840" y="2505456"/>
            <a:ext cx="1371600" cy="237744"/>
          </a:xfrm>
          <a:prstGeom prst="rect">
            <a:avLst/>
          </a:prstGeom>
          <a:solidFill>
            <a:srgbClr val="1B3A6B"/>
          </a:solidFill>
          <a:ln w="12700">
            <a:solidFill>
              <a:srgbClr val="1B3A6B"/>
            </a:solidFill>
            <a:prstDash val="solid"/>
          </a:ln>
        </p:spPr>
      </p:sp>
      <p:sp>
        <p:nvSpPr>
          <p:cNvPr id="47" name="Text 45"/>
          <p:cNvSpPr/>
          <p:nvPr/>
        </p:nvSpPr>
        <p:spPr>
          <a:xfrm>
            <a:off x="5577840" y="2505456"/>
            <a:ext cx="1371600" cy="237744"/>
          </a:xfrm>
          <a:prstGeom prst="rect">
            <a:avLst/>
          </a:prstGeom>
          <a:noFill/>
          <a:ln/>
        </p:spPr>
        <p:txBody>
          <a:bodyPr wrap="square" lIns="0" tIns="0" rIns="0" bIns="0" rtlCol="0" anchor="ctr"/>
          <a:lstStyle/>
          <a:p>
            <a:pPr algn="ctr" indent="0" marL="0">
              <a:buNone/>
            </a:pPr>
            <a:r>
              <a:rPr lang="en-US" sz="1000" b="1" dirty="0">
                <a:solidFill>
                  <a:srgbClr val="FFFFFF"/>
                </a:solidFill>
                <a:latin typeface="Consolas" pitchFamily="34" charset="0"/>
                <a:ea typeface="Consolas" pitchFamily="34" charset="-122"/>
                <a:cs typeface="Consolas" pitchFamily="34" charset="-120"/>
              </a:rPr>
              <a:t>icmp</a:t>
            </a:r>
            <a:endParaRPr lang="en-US" sz="1000" dirty="0"/>
          </a:p>
        </p:txBody>
      </p:sp>
      <p:sp>
        <p:nvSpPr>
          <p:cNvPr id="48" name="Text 46"/>
          <p:cNvSpPr/>
          <p:nvPr/>
        </p:nvSpPr>
        <p:spPr>
          <a:xfrm>
            <a:off x="4754880" y="2770632"/>
            <a:ext cx="4114800" cy="347472"/>
          </a:xfrm>
          <a:prstGeom prst="rect">
            <a:avLst/>
          </a:prstGeom>
          <a:noFill/>
          <a:ln/>
        </p:spPr>
        <p:txBody>
          <a:bodyPr wrap="square" rtlCol="0" anchor="ctr"/>
          <a:lstStyle/>
          <a:p>
            <a:pPr indent="0" marL="0">
              <a:buNone/>
            </a:pPr>
            <a:r>
              <a:rPr lang="en-US" sz="1050" dirty="0">
                <a:solidFill>
                  <a:srgbClr val="3E5070"/>
                </a:solidFill>
                <a:latin typeface="Calibri" pitchFamily="34" charset="0"/>
                <a:ea typeface="Calibri" pitchFamily="34" charset="-122"/>
                <a:cs typeface="Calibri" pitchFamily="34" charset="-120"/>
              </a:rPr>
              <a:t>Ping traffic — ICMP Echo Request and Echo Reply. TTL and IP headers clearly visible</a:t>
            </a:r>
            <a:endParaRPr lang="en-US" sz="1050" dirty="0"/>
          </a:p>
        </p:txBody>
      </p:sp>
      <p:sp>
        <p:nvSpPr>
          <p:cNvPr id="49" name="Shape 47"/>
          <p:cNvSpPr/>
          <p:nvPr/>
        </p:nvSpPr>
        <p:spPr>
          <a:xfrm>
            <a:off x="4645152" y="3227832"/>
            <a:ext cx="4315968" cy="685800"/>
          </a:xfrm>
          <a:prstGeom prst="rect">
            <a:avLst/>
          </a:prstGeom>
          <a:solidFill>
            <a:srgbClr val="F0F5FF"/>
          </a:solidFill>
          <a:ln w="12700">
            <a:solidFill>
              <a:srgbClr val="D1D9E6"/>
            </a:solidFill>
            <a:prstDash val="solid"/>
          </a:ln>
        </p:spPr>
      </p:sp>
      <p:sp>
        <p:nvSpPr>
          <p:cNvPr id="50" name="Shape 48"/>
          <p:cNvSpPr/>
          <p:nvPr/>
        </p:nvSpPr>
        <p:spPr>
          <a:xfrm>
            <a:off x="4645152" y="3227832"/>
            <a:ext cx="64008" cy="685800"/>
          </a:xfrm>
          <a:prstGeom prst="rect">
            <a:avLst/>
          </a:prstGeom>
          <a:solidFill>
            <a:srgbClr val="3498DB"/>
          </a:solidFill>
          <a:ln w="12700">
            <a:solidFill>
              <a:srgbClr val="3498DB"/>
            </a:solidFill>
            <a:prstDash val="solid"/>
          </a:ln>
        </p:spPr>
      </p:sp>
      <p:sp>
        <p:nvSpPr>
          <p:cNvPr id="51" name="Shape 49"/>
          <p:cNvSpPr/>
          <p:nvPr/>
        </p:nvSpPr>
        <p:spPr>
          <a:xfrm>
            <a:off x="4754880" y="3273552"/>
            <a:ext cx="777240" cy="237744"/>
          </a:xfrm>
          <a:prstGeom prst="rect">
            <a:avLst/>
          </a:prstGeom>
          <a:solidFill>
            <a:srgbClr val="3498DB">
              <a:alpha val="25000"/>
            </a:srgbClr>
          </a:solidFill>
          <a:ln w="12700">
            <a:solidFill>
              <a:srgbClr val="3498DB"/>
            </a:solidFill>
            <a:prstDash val="solid"/>
          </a:ln>
        </p:spPr>
      </p:sp>
      <p:sp>
        <p:nvSpPr>
          <p:cNvPr id="52" name="Text 50"/>
          <p:cNvSpPr/>
          <p:nvPr/>
        </p:nvSpPr>
        <p:spPr>
          <a:xfrm>
            <a:off x="4754880" y="3273552"/>
            <a:ext cx="777240" cy="237744"/>
          </a:xfrm>
          <a:prstGeom prst="rect">
            <a:avLst/>
          </a:prstGeom>
          <a:noFill/>
          <a:ln/>
        </p:spPr>
        <p:txBody>
          <a:bodyPr wrap="square" lIns="0" tIns="0" rIns="0" bIns="0" rtlCol="0" anchor="ctr"/>
          <a:lstStyle/>
          <a:p>
            <a:pPr algn="ctr" indent="0" marL="0">
              <a:buNone/>
            </a:pPr>
            <a:r>
              <a:rPr lang="en-US" sz="900" b="1" dirty="0">
                <a:solidFill>
                  <a:srgbClr val="3498DB"/>
                </a:solidFill>
              </a:rPr>
              <a:t>Layer 3</a:t>
            </a:r>
            <a:endParaRPr lang="en-US" sz="900" dirty="0"/>
          </a:p>
        </p:txBody>
      </p:sp>
      <p:sp>
        <p:nvSpPr>
          <p:cNvPr id="53" name="Shape 51"/>
          <p:cNvSpPr/>
          <p:nvPr/>
        </p:nvSpPr>
        <p:spPr>
          <a:xfrm>
            <a:off x="5577840" y="3273552"/>
            <a:ext cx="1371600" cy="237744"/>
          </a:xfrm>
          <a:prstGeom prst="rect">
            <a:avLst/>
          </a:prstGeom>
          <a:solidFill>
            <a:srgbClr val="1B3A6B"/>
          </a:solidFill>
          <a:ln w="12700">
            <a:solidFill>
              <a:srgbClr val="1B3A6B"/>
            </a:solidFill>
            <a:prstDash val="solid"/>
          </a:ln>
        </p:spPr>
      </p:sp>
      <p:sp>
        <p:nvSpPr>
          <p:cNvPr id="54" name="Text 52"/>
          <p:cNvSpPr/>
          <p:nvPr/>
        </p:nvSpPr>
        <p:spPr>
          <a:xfrm>
            <a:off x="5577840" y="3273552"/>
            <a:ext cx="1371600" cy="237744"/>
          </a:xfrm>
          <a:prstGeom prst="rect">
            <a:avLst/>
          </a:prstGeom>
          <a:noFill/>
          <a:ln/>
        </p:spPr>
        <p:txBody>
          <a:bodyPr wrap="square" lIns="0" tIns="0" rIns="0" bIns="0" rtlCol="0" anchor="ctr"/>
          <a:lstStyle/>
          <a:p>
            <a:pPr algn="ctr" indent="0" marL="0">
              <a:buNone/>
            </a:pPr>
            <a:r>
              <a:rPr lang="en-US" sz="1000" b="1" dirty="0">
                <a:solidFill>
                  <a:srgbClr val="FFFFFF"/>
                </a:solidFill>
                <a:latin typeface="Consolas" pitchFamily="34" charset="0"/>
                <a:ea typeface="Consolas" pitchFamily="34" charset="-122"/>
                <a:cs typeface="Consolas" pitchFamily="34" charset="-120"/>
              </a:rPr>
              <a:t>ip.addr == 8.8.8.8</a:t>
            </a:r>
            <a:endParaRPr lang="en-US" sz="1000" dirty="0"/>
          </a:p>
        </p:txBody>
      </p:sp>
      <p:sp>
        <p:nvSpPr>
          <p:cNvPr id="55" name="Text 53"/>
          <p:cNvSpPr/>
          <p:nvPr/>
        </p:nvSpPr>
        <p:spPr>
          <a:xfrm>
            <a:off x="4754880" y="3538728"/>
            <a:ext cx="4114800" cy="347472"/>
          </a:xfrm>
          <a:prstGeom prst="rect">
            <a:avLst/>
          </a:prstGeom>
          <a:noFill/>
          <a:ln/>
        </p:spPr>
        <p:txBody>
          <a:bodyPr wrap="square" rtlCol="0" anchor="ctr"/>
          <a:lstStyle/>
          <a:p>
            <a:pPr indent="0" marL="0">
              <a:buNone/>
            </a:pPr>
            <a:r>
              <a:rPr lang="en-US" sz="1050" dirty="0">
                <a:solidFill>
                  <a:srgbClr val="3E5070"/>
                </a:solidFill>
                <a:latin typeface="Calibri" pitchFamily="34" charset="0"/>
                <a:ea typeface="Calibri" pitchFamily="34" charset="-122"/>
                <a:cs typeface="Calibri" pitchFamily="34" charset="-120"/>
              </a:rPr>
              <a:t>Filter only traffic to/from Google DNS. Replace 8.8.8.8 with any IP address to isolate specific traffic</a:t>
            </a:r>
            <a:endParaRPr lang="en-US" sz="1050" dirty="0"/>
          </a:p>
        </p:txBody>
      </p:sp>
      <p:sp>
        <p:nvSpPr>
          <p:cNvPr id="56" name="Shape 54"/>
          <p:cNvSpPr/>
          <p:nvPr/>
        </p:nvSpPr>
        <p:spPr>
          <a:xfrm>
            <a:off x="4645152" y="3995928"/>
            <a:ext cx="4315968" cy="685800"/>
          </a:xfrm>
          <a:prstGeom prst="rect">
            <a:avLst/>
          </a:prstGeom>
          <a:solidFill>
            <a:srgbClr val="FFFFFF"/>
          </a:solidFill>
          <a:ln w="12700">
            <a:solidFill>
              <a:srgbClr val="D1D9E6"/>
            </a:solidFill>
            <a:prstDash val="solid"/>
          </a:ln>
        </p:spPr>
      </p:sp>
      <p:sp>
        <p:nvSpPr>
          <p:cNvPr id="57" name="Shape 55"/>
          <p:cNvSpPr/>
          <p:nvPr/>
        </p:nvSpPr>
        <p:spPr>
          <a:xfrm>
            <a:off x="4645152" y="3995928"/>
            <a:ext cx="64008" cy="685800"/>
          </a:xfrm>
          <a:prstGeom prst="rect">
            <a:avLst/>
          </a:prstGeom>
          <a:solidFill>
            <a:srgbClr val="9B59B6"/>
          </a:solidFill>
          <a:ln w="12700">
            <a:solidFill>
              <a:srgbClr val="9B59B6"/>
            </a:solidFill>
            <a:prstDash val="solid"/>
          </a:ln>
        </p:spPr>
      </p:sp>
      <p:sp>
        <p:nvSpPr>
          <p:cNvPr id="58" name="Shape 56"/>
          <p:cNvSpPr/>
          <p:nvPr/>
        </p:nvSpPr>
        <p:spPr>
          <a:xfrm>
            <a:off x="4754880" y="4041648"/>
            <a:ext cx="777240" cy="237744"/>
          </a:xfrm>
          <a:prstGeom prst="rect">
            <a:avLst/>
          </a:prstGeom>
          <a:solidFill>
            <a:srgbClr val="9B59B6">
              <a:alpha val="25000"/>
            </a:srgbClr>
          </a:solidFill>
          <a:ln w="12700">
            <a:solidFill>
              <a:srgbClr val="9B59B6"/>
            </a:solidFill>
            <a:prstDash val="solid"/>
          </a:ln>
        </p:spPr>
      </p:sp>
      <p:sp>
        <p:nvSpPr>
          <p:cNvPr id="59" name="Text 57"/>
          <p:cNvSpPr/>
          <p:nvPr/>
        </p:nvSpPr>
        <p:spPr>
          <a:xfrm>
            <a:off x="4754880" y="4041648"/>
            <a:ext cx="777240" cy="237744"/>
          </a:xfrm>
          <a:prstGeom prst="rect">
            <a:avLst/>
          </a:prstGeom>
          <a:noFill/>
          <a:ln/>
        </p:spPr>
        <p:txBody>
          <a:bodyPr wrap="square" lIns="0" tIns="0" rIns="0" bIns="0" rtlCol="0" anchor="ctr"/>
          <a:lstStyle/>
          <a:p>
            <a:pPr algn="ctr" indent="0" marL="0">
              <a:buNone/>
            </a:pPr>
            <a:r>
              <a:rPr lang="en-US" sz="900" b="1" dirty="0">
                <a:solidFill>
                  <a:srgbClr val="9B59B6"/>
                </a:solidFill>
              </a:rPr>
              <a:t>Layer 2</a:t>
            </a:r>
            <a:endParaRPr lang="en-US" sz="900" dirty="0"/>
          </a:p>
        </p:txBody>
      </p:sp>
      <p:sp>
        <p:nvSpPr>
          <p:cNvPr id="60" name="Shape 58"/>
          <p:cNvSpPr/>
          <p:nvPr/>
        </p:nvSpPr>
        <p:spPr>
          <a:xfrm>
            <a:off x="5577840" y="4041648"/>
            <a:ext cx="1371600" cy="237744"/>
          </a:xfrm>
          <a:prstGeom prst="rect">
            <a:avLst/>
          </a:prstGeom>
          <a:solidFill>
            <a:srgbClr val="1B3A6B"/>
          </a:solidFill>
          <a:ln w="12700">
            <a:solidFill>
              <a:srgbClr val="1B3A6B"/>
            </a:solidFill>
            <a:prstDash val="solid"/>
          </a:ln>
        </p:spPr>
      </p:sp>
      <p:sp>
        <p:nvSpPr>
          <p:cNvPr id="61" name="Text 59"/>
          <p:cNvSpPr/>
          <p:nvPr/>
        </p:nvSpPr>
        <p:spPr>
          <a:xfrm>
            <a:off x="5577840" y="4041648"/>
            <a:ext cx="1371600" cy="237744"/>
          </a:xfrm>
          <a:prstGeom prst="rect">
            <a:avLst/>
          </a:prstGeom>
          <a:noFill/>
          <a:ln/>
        </p:spPr>
        <p:txBody>
          <a:bodyPr wrap="square" lIns="0" tIns="0" rIns="0" bIns="0" rtlCol="0" anchor="ctr"/>
          <a:lstStyle/>
          <a:p>
            <a:pPr algn="ctr" indent="0" marL="0">
              <a:buNone/>
            </a:pPr>
            <a:r>
              <a:rPr lang="en-US" sz="1000" b="1" dirty="0">
                <a:solidFill>
                  <a:srgbClr val="FFFFFF"/>
                </a:solidFill>
                <a:latin typeface="Consolas" pitchFamily="34" charset="0"/>
                <a:ea typeface="Consolas" pitchFamily="34" charset="-122"/>
                <a:cs typeface="Consolas" pitchFamily="34" charset="-120"/>
              </a:rPr>
              <a:t>arp</a:t>
            </a:r>
            <a:endParaRPr lang="en-US" sz="1000" dirty="0"/>
          </a:p>
        </p:txBody>
      </p:sp>
      <p:sp>
        <p:nvSpPr>
          <p:cNvPr id="62" name="Text 60"/>
          <p:cNvSpPr/>
          <p:nvPr/>
        </p:nvSpPr>
        <p:spPr>
          <a:xfrm>
            <a:off x="4754880" y="4306824"/>
            <a:ext cx="4114800" cy="347472"/>
          </a:xfrm>
          <a:prstGeom prst="rect">
            <a:avLst/>
          </a:prstGeom>
          <a:noFill/>
          <a:ln/>
        </p:spPr>
        <p:txBody>
          <a:bodyPr wrap="square" rtlCol="0" anchor="ctr"/>
          <a:lstStyle/>
          <a:p>
            <a:pPr indent="0" marL="0">
              <a:buNone/>
            </a:pPr>
            <a:r>
              <a:rPr lang="en-US" sz="1050" dirty="0">
                <a:solidFill>
                  <a:srgbClr val="3E5070"/>
                </a:solidFill>
                <a:latin typeface="Calibri" pitchFamily="34" charset="0"/>
                <a:ea typeface="Calibri" pitchFamily="34" charset="-122"/>
                <a:cs typeface="Calibri" pitchFamily="34" charset="-120"/>
              </a:rPr>
              <a:t>ARP requests — your device broadcasting to find the MAC address for a given IP. Network discovery in action</a:t>
            </a:r>
            <a:endParaRPr lang="en-US" sz="1050" dirty="0"/>
          </a:p>
        </p:txBody>
      </p:sp>
      <p:sp>
        <p:nvSpPr>
          <p:cNvPr id="63" name="Shape 61"/>
          <p:cNvSpPr/>
          <p:nvPr/>
        </p:nvSpPr>
        <p:spPr>
          <a:xfrm>
            <a:off x="0" y="4846320"/>
            <a:ext cx="9144000" cy="297180"/>
          </a:xfrm>
          <a:prstGeom prst="rect">
            <a:avLst/>
          </a:prstGeom>
          <a:solidFill>
            <a:srgbClr val="1B3A6B"/>
          </a:solidFill>
          <a:ln w="12700">
            <a:solidFill>
              <a:srgbClr val="1B3A6B"/>
            </a:solidFill>
            <a:prstDash val="solid"/>
          </a:ln>
        </p:spPr>
      </p:sp>
      <p:sp>
        <p:nvSpPr>
          <p:cNvPr id="64" name="Text 62"/>
          <p:cNvSpPr/>
          <p:nvPr/>
        </p:nvSpPr>
        <p:spPr>
          <a:xfrm>
            <a:off x="0" y="4846320"/>
            <a:ext cx="9144000" cy="297180"/>
          </a:xfrm>
          <a:prstGeom prst="rect">
            <a:avLst/>
          </a:prstGeom>
          <a:noFill/>
          <a:ln/>
        </p:spPr>
        <p:txBody>
          <a:bodyPr wrap="square" lIns="0" tIns="0" rIns="0" bIns="0" rtlCol="0" anchor="ctr"/>
          <a:lstStyle/>
          <a:p>
            <a:pPr algn="ctr" indent="0" marL="0">
              <a:buNone/>
            </a:pPr>
            <a:r>
              <a:rPr lang="en-US" sz="1100" dirty="0">
                <a:solidFill>
                  <a:srgbClr val="CBD5E1"/>
                </a:solidFill>
              </a:rPr>
              <a:t>Type any filter in the Wireshark filter bar and press Enter — live traffic filtered instantly</a:t>
            </a:r>
            <a:endParaRPr lang="en-US" sz="11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4F7FB"/>
        </a:solidFill>
      </p:bgPr>
    </p:bg>
    <p:spTree>
      <p:nvGrpSpPr>
        <p:cNvPr id="1" name=""/>
        <p:cNvGrpSpPr/>
        <p:nvPr/>
      </p:nvGrpSpPr>
      <p:grpSpPr>
        <a:xfrm>
          <a:off x="0" y="0"/>
          <a:ext cx="0" cy="0"/>
          <a:chOff x="0" y="0"/>
          <a:chExt cx="0" cy="0"/>
        </a:xfrm>
      </p:grpSpPr>
      <p:sp>
        <p:nvSpPr>
          <p:cNvPr id="2" name="Shape 0"/>
          <p:cNvSpPr/>
          <p:nvPr/>
        </p:nvSpPr>
        <p:spPr>
          <a:xfrm>
            <a:off x="0" y="0"/>
            <a:ext cx="9144000" cy="530352"/>
          </a:xfrm>
          <a:prstGeom prst="rect">
            <a:avLst/>
          </a:prstGeom>
          <a:solidFill>
            <a:srgbClr val="1B3A6B"/>
          </a:solidFill>
          <a:ln w="12700">
            <a:solidFill>
              <a:srgbClr val="1B3A6B"/>
            </a:solidFill>
            <a:prstDash val="solid"/>
          </a:ln>
        </p:spPr>
      </p:sp>
      <p:sp>
        <p:nvSpPr>
          <p:cNvPr id="3" name="Text 1"/>
          <p:cNvSpPr/>
          <p:nvPr/>
        </p:nvSpPr>
        <p:spPr>
          <a:xfrm>
            <a:off x="320040" y="0"/>
            <a:ext cx="8503920" cy="530352"/>
          </a:xfrm>
          <a:prstGeom prst="rect">
            <a:avLst/>
          </a:prstGeom>
          <a:noFill/>
          <a:ln/>
        </p:spPr>
        <p:txBody>
          <a:bodyPr wrap="square" lIns="0" tIns="0" rIns="0" bIns="0" rtlCol="0" anchor="ctr"/>
          <a:lstStyle/>
          <a:p>
            <a:pPr indent="0" marL="0">
              <a:buNone/>
            </a:pPr>
            <a:r>
              <a:rPr lang="en-US" sz="2100" b="1" dirty="0">
                <a:solidFill>
                  <a:srgbClr val="FFFFFF"/>
                </a:solidFill>
              </a:rPr>
              <a:t>Wireshark — Practical Exercise: Trace Every OSI Layer</a:t>
            </a:r>
            <a:endParaRPr lang="en-US" sz="2100" dirty="0"/>
          </a:p>
        </p:txBody>
      </p:sp>
      <p:sp>
        <p:nvSpPr>
          <p:cNvPr id="4" name="Shape 2"/>
          <p:cNvSpPr/>
          <p:nvPr/>
        </p:nvSpPr>
        <p:spPr>
          <a:xfrm>
            <a:off x="164592" y="658368"/>
            <a:ext cx="8814816" cy="685800"/>
          </a:xfrm>
          <a:prstGeom prst="rect">
            <a:avLst/>
          </a:prstGeom>
          <a:solidFill>
            <a:srgbClr val="FFFFFF"/>
          </a:solidFill>
          <a:ln w="12700">
            <a:solidFill>
              <a:srgbClr val="D1D9E6"/>
            </a:solidFill>
            <a:prstDash val="solid"/>
          </a:ln>
          <a:effectLst>
            <a:outerShdw sx="100000" sy="100000" kx="0" ky="0" algn="bl" rotWithShape="0" blurRad="88900" dist="25400" dir="8100000">
              <a:srgbClr val="000000">
                <a:alpha val="9000"/>
              </a:srgbClr>
            </a:outerShdw>
          </a:effectLst>
        </p:spPr>
      </p:sp>
      <p:sp>
        <p:nvSpPr>
          <p:cNvPr id="5" name="Shape 3"/>
          <p:cNvSpPr/>
          <p:nvPr/>
        </p:nvSpPr>
        <p:spPr>
          <a:xfrm>
            <a:off x="164592" y="658368"/>
            <a:ext cx="8814816" cy="64008"/>
          </a:xfrm>
          <a:prstGeom prst="rect">
            <a:avLst/>
          </a:prstGeom>
          <a:solidFill>
            <a:srgbClr val="F97316"/>
          </a:solidFill>
          <a:ln w="12700">
            <a:solidFill>
              <a:srgbClr val="F97316"/>
            </a:solidFill>
            <a:prstDash val="solid"/>
          </a:ln>
        </p:spPr>
      </p:sp>
      <p:sp>
        <p:nvSpPr>
          <p:cNvPr id="6" name="Text 4"/>
          <p:cNvSpPr/>
          <p:nvPr/>
        </p:nvSpPr>
        <p:spPr>
          <a:xfrm>
            <a:off x="292608" y="713232"/>
            <a:ext cx="8503920" cy="566928"/>
          </a:xfrm>
          <a:prstGeom prst="rect">
            <a:avLst/>
          </a:prstGeom>
          <a:noFill/>
          <a:ln/>
        </p:spPr>
        <p:txBody>
          <a:bodyPr wrap="square" rtlCol="0" anchor="ctr"/>
          <a:lstStyle/>
          <a:p>
            <a:pPr indent="0" marL="0">
              <a:buNone/>
            </a:pPr>
            <a:r>
              <a:rPr lang="en-US" sz="1300" b="1" dirty="0">
                <a:solidFill>
                  <a:srgbClr val="1A1A2E"/>
                </a:solidFill>
                <a:latin typeface="Calibri" pitchFamily="34" charset="0"/>
                <a:ea typeface="Calibri" pitchFamily="34" charset="-122"/>
                <a:cs typeface="Calibri" pitchFamily="34" charset="-120"/>
              </a:rPr>
              <a:t>Exercise: Capture a real HTTP request and identify every OSI layer inside a single packet</a:t>
            </a:r>
            <a:endParaRPr lang="en-US" sz="1300" dirty="0"/>
          </a:p>
        </p:txBody>
      </p:sp>
      <p:sp>
        <p:nvSpPr>
          <p:cNvPr id="7" name="Shape 5"/>
          <p:cNvSpPr/>
          <p:nvPr/>
        </p:nvSpPr>
        <p:spPr>
          <a:xfrm>
            <a:off x="164592" y="1444752"/>
            <a:ext cx="4315968" cy="1024128"/>
          </a:xfrm>
          <a:prstGeom prst="rect">
            <a:avLst/>
          </a:prstGeom>
          <a:solidFill>
            <a:srgbClr val="FFFFFF"/>
          </a:solidFill>
          <a:ln w="12700">
            <a:solidFill>
              <a:srgbClr val="D1D9E6"/>
            </a:solidFill>
            <a:prstDash val="solid"/>
          </a:ln>
          <a:effectLst>
            <a:outerShdw sx="100000" sy="100000" kx="0" ky="0" algn="bl" rotWithShape="0" blurRad="88900" dist="25400" dir="8100000">
              <a:srgbClr val="000000">
                <a:alpha val="9000"/>
              </a:srgbClr>
            </a:outerShdw>
          </a:effectLst>
        </p:spPr>
      </p:sp>
      <p:sp>
        <p:nvSpPr>
          <p:cNvPr id="8" name="Shape 6"/>
          <p:cNvSpPr/>
          <p:nvPr/>
        </p:nvSpPr>
        <p:spPr>
          <a:xfrm>
            <a:off x="164592" y="1444752"/>
            <a:ext cx="457200" cy="1024128"/>
          </a:xfrm>
          <a:prstGeom prst="rect">
            <a:avLst/>
          </a:prstGeom>
          <a:solidFill>
            <a:srgbClr val="1ABC9C"/>
          </a:solidFill>
          <a:ln w="12700">
            <a:solidFill>
              <a:srgbClr val="1ABC9C"/>
            </a:solidFill>
            <a:prstDash val="solid"/>
          </a:ln>
        </p:spPr>
      </p:sp>
      <p:sp>
        <p:nvSpPr>
          <p:cNvPr id="9" name="Text 7"/>
          <p:cNvSpPr/>
          <p:nvPr/>
        </p:nvSpPr>
        <p:spPr>
          <a:xfrm>
            <a:off x="164592" y="1444752"/>
            <a:ext cx="457200" cy="1024128"/>
          </a:xfrm>
          <a:prstGeom prst="rect">
            <a:avLst/>
          </a:prstGeom>
          <a:noFill/>
          <a:ln/>
        </p:spPr>
        <p:txBody>
          <a:bodyPr wrap="square" lIns="0" tIns="0" rIns="0" bIns="0" rtlCol="0" anchor="ctr"/>
          <a:lstStyle/>
          <a:p>
            <a:pPr algn="ctr" indent="0" marL="0">
              <a:buNone/>
            </a:pPr>
            <a:r>
              <a:rPr lang="en-US" sz="2000" b="1" dirty="0">
                <a:solidFill>
                  <a:srgbClr val="FFFFFF"/>
                </a:solidFill>
              </a:rPr>
              <a:t>1</a:t>
            </a:r>
            <a:endParaRPr lang="en-US" sz="2000" dirty="0"/>
          </a:p>
        </p:txBody>
      </p:sp>
      <p:sp>
        <p:nvSpPr>
          <p:cNvPr id="10" name="Text 8"/>
          <p:cNvSpPr/>
          <p:nvPr/>
        </p:nvSpPr>
        <p:spPr>
          <a:xfrm>
            <a:off x="713232" y="1536192"/>
            <a:ext cx="3657600" cy="320040"/>
          </a:xfrm>
          <a:prstGeom prst="rect">
            <a:avLst/>
          </a:prstGeom>
          <a:noFill/>
          <a:ln/>
        </p:spPr>
        <p:txBody>
          <a:bodyPr wrap="square" rtlCol="0" anchor="ctr"/>
          <a:lstStyle/>
          <a:p>
            <a:pPr indent="0" marL="0">
              <a:buNone/>
            </a:pPr>
            <a:r>
              <a:rPr lang="en-US" sz="1300" b="1" dirty="0">
                <a:solidFill>
                  <a:srgbClr val="1B3A6B"/>
                </a:solidFill>
              </a:rPr>
              <a:t>Start Capturing</a:t>
            </a:r>
            <a:endParaRPr lang="en-US" sz="1300" dirty="0"/>
          </a:p>
        </p:txBody>
      </p:sp>
      <p:sp>
        <p:nvSpPr>
          <p:cNvPr id="11" name="Text 9"/>
          <p:cNvSpPr/>
          <p:nvPr/>
        </p:nvSpPr>
        <p:spPr>
          <a:xfrm>
            <a:off x="713232" y="1856232"/>
            <a:ext cx="3657600" cy="566928"/>
          </a:xfrm>
          <a:prstGeom prst="rect">
            <a:avLst/>
          </a:prstGeom>
          <a:noFill/>
          <a:ln/>
        </p:spPr>
        <p:txBody>
          <a:bodyPr wrap="square" rtlCol="0" anchor="ctr"/>
          <a:lstStyle/>
          <a:p>
            <a:pPr indent="0" marL="0">
              <a:buNone/>
            </a:pPr>
            <a:r>
              <a:rPr lang="en-US" sz="1150" dirty="0">
                <a:solidFill>
                  <a:srgbClr val="3E5070"/>
                </a:solidFill>
                <a:latin typeface="Calibri" pitchFamily="34" charset="0"/>
                <a:ea typeface="Calibri" pitchFamily="34" charset="-122"/>
                <a:cs typeface="Calibri" pitchFamily="34" charset="-120"/>
              </a:rPr>
              <a:t>Open Wireshark → Select your interface (Wi-Fi or eth0) → Click the green button → Capture starts</a:t>
            </a:r>
            <a:endParaRPr lang="en-US" sz="1150" dirty="0"/>
          </a:p>
        </p:txBody>
      </p:sp>
      <p:sp>
        <p:nvSpPr>
          <p:cNvPr id="12" name="Shape 10"/>
          <p:cNvSpPr/>
          <p:nvPr/>
        </p:nvSpPr>
        <p:spPr>
          <a:xfrm>
            <a:off x="164592" y="2587752"/>
            <a:ext cx="4315968" cy="1024128"/>
          </a:xfrm>
          <a:prstGeom prst="rect">
            <a:avLst/>
          </a:prstGeom>
          <a:solidFill>
            <a:srgbClr val="FFFFFF"/>
          </a:solidFill>
          <a:ln w="12700">
            <a:solidFill>
              <a:srgbClr val="D1D9E6"/>
            </a:solidFill>
            <a:prstDash val="solid"/>
          </a:ln>
          <a:effectLst>
            <a:outerShdw sx="100000" sy="100000" kx="0" ky="0" algn="bl" rotWithShape="0" blurRad="88900" dist="25400" dir="8100000">
              <a:srgbClr val="000000">
                <a:alpha val="9000"/>
              </a:srgbClr>
            </a:outerShdw>
          </a:effectLst>
        </p:spPr>
      </p:sp>
      <p:sp>
        <p:nvSpPr>
          <p:cNvPr id="13" name="Shape 11"/>
          <p:cNvSpPr/>
          <p:nvPr/>
        </p:nvSpPr>
        <p:spPr>
          <a:xfrm>
            <a:off x="164592" y="2587752"/>
            <a:ext cx="457200" cy="1024128"/>
          </a:xfrm>
          <a:prstGeom prst="rect">
            <a:avLst/>
          </a:prstGeom>
          <a:solidFill>
            <a:srgbClr val="3498DB"/>
          </a:solidFill>
          <a:ln w="12700">
            <a:solidFill>
              <a:srgbClr val="3498DB"/>
            </a:solidFill>
            <a:prstDash val="solid"/>
          </a:ln>
        </p:spPr>
      </p:sp>
      <p:sp>
        <p:nvSpPr>
          <p:cNvPr id="14" name="Text 12"/>
          <p:cNvSpPr/>
          <p:nvPr/>
        </p:nvSpPr>
        <p:spPr>
          <a:xfrm>
            <a:off x="164592" y="2587752"/>
            <a:ext cx="457200" cy="1024128"/>
          </a:xfrm>
          <a:prstGeom prst="rect">
            <a:avLst/>
          </a:prstGeom>
          <a:noFill/>
          <a:ln/>
        </p:spPr>
        <p:txBody>
          <a:bodyPr wrap="square" lIns="0" tIns="0" rIns="0" bIns="0" rtlCol="0" anchor="ctr"/>
          <a:lstStyle/>
          <a:p>
            <a:pPr algn="ctr" indent="0" marL="0">
              <a:buNone/>
            </a:pPr>
            <a:r>
              <a:rPr lang="en-US" sz="2000" b="1" dirty="0">
                <a:solidFill>
                  <a:srgbClr val="FFFFFF"/>
                </a:solidFill>
              </a:rPr>
              <a:t>2</a:t>
            </a:r>
            <a:endParaRPr lang="en-US" sz="2000" dirty="0"/>
          </a:p>
        </p:txBody>
      </p:sp>
      <p:sp>
        <p:nvSpPr>
          <p:cNvPr id="15" name="Text 13"/>
          <p:cNvSpPr/>
          <p:nvPr/>
        </p:nvSpPr>
        <p:spPr>
          <a:xfrm>
            <a:off x="713232" y="2679192"/>
            <a:ext cx="3657600" cy="320040"/>
          </a:xfrm>
          <a:prstGeom prst="rect">
            <a:avLst/>
          </a:prstGeom>
          <a:noFill/>
          <a:ln/>
        </p:spPr>
        <p:txBody>
          <a:bodyPr wrap="square" rtlCol="0" anchor="ctr"/>
          <a:lstStyle/>
          <a:p>
            <a:pPr indent="0" marL="0">
              <a:buNone/>
            </a:pPr>
            <a:r>
              <a:rPr lang="en-US" sz="1300" b="1" dirty="0">
                <a:solidFill>
                  <a:srgbClr val="1B3A6B"/>
                </a:solidFill>
              </a:rPr>
              <a:t>Open http://example.com in Browser</a:t>
            </a:r>
            <a:endParaRPr lang="en-US" sz="1300" dirty="0"/>
          </a:p>
        </p:txBody>
      </p:sp>
      <p:sp>
        <p:nvSpPr>
          <p:cNvPr id="16" name="Text 14"/>
          <p:cNvSpPr/>
          <p:nvPr/>
        </p:nvSpPr>
        <p:spPr>
          <a:xfrm>
            <a:off x="713232" y="2999232"/>
            <a:ext cx="3657600" cy="566928"/>
          </a:xfrm>
          <a:prstGeom prst="rect">
            <a:avLst/>
          </a:prstGeom>
          <a:noFill/>
          <a:ln/>
        </p:spPr>
        <p:txBody>
          <a:bodyPr wrap="square" rtlCol="0" anchor="ctr"/>
          <a:lstStyle/>
          <a:p>
            <a:pPr indent="0" marL="0">
              <a:buNone/>
            </a:pPr>
            <a:r>
              <a:rPr lang="en-US" sz="1150" dirty="0">
                <a:solidFill>
                  <a:srgbClr val="3E5070"/>
                </a:solidFill>
                <a:latin typeface="Calibri" pitchFamily="34" charset="0"/>
                <a:ea typeface="Calibri" pitchFamily="34" charset="-122"/>
                <a:cs typeface="Calibri" pitchFamily="34" charset="-120"/>
              </a:rPr>
              <a:t>Use HTTP (not HTTPS) so we can see unencrypted data. Type the URL and press Enter</a:t>
            </a:r>
            <a:endParaRPr lang="en-US" sz="1150" dirty="0"/>
          </a:p>
        </p:txBody>
      </p:sp>
      <p:sp>
        <p:nvSpPr>
          <p:cNvPr id="17" name="Shape 15"/>
          <p:cNvSpPr/>
          <p:nvPr/>
        </p:nvSpPr>
        <p:spPr>
          <a:xfrm>
            <a:off x="164592" y="3730752"/>
            <a:ext cx="4315968" cy="1024128"/>
          </a:xfrm>
          <a:prstGeom prst="rect">
            <a:avLst/>
          </a:prstGeom>
          <a:solidFill>
            <a:srgbClr val="FFFFFF"/>
          </a:solidFill>
          <a:ln w="12700">
            <a:solidFill>
              <a:srgbClr val="D1D9E6"/>
            </a:solidFill>
            <a:prstDash val="solid"/>
          </a:ln>
          <a:effectLst>
            <a:outerShdw sx="100000" sy="100000" kx="0" ky="0" algn="bl" rotWithShape="0" blurRad="88900" dist="25400" dir="8100000">
              <a:srgbClr val="000000">
                <a:alpha val="9000"/>
              </a:srgbClr>
            </a:outerShdw>
          </a:effectLst>
        </p:spPr>
      </p:sp>
      <p:sp>
        <p:nvSpPr>
          <p:cNvPr id="18" name="Shape 16"/>
          <p:cNvSpPr/>
          <p:nvPr/>
        </p:nvSpPr>
        <p:spPr>
          <a:xfrm>
            <a:off x="164592" y="3730752"/>
            <a:ext cx="457200" cy="1024128"/>
          </a:xfrm>
          <a:prstGeom prst="rect">
            <a:avLst/>
          </a:prstGeom>
          <a:solidFill>
            <a:srgbClr val="E74C3C"/>
          </a:solidFill>
          <a:ln w="12700">
            <a:solidFill>
              <a:srgbClr val="E74C3C"/>
            </a:solidFill>
            <a:prstDash val="solid"/>
          </a:ln>
        </p:spPr>
      </p:sp>
      <p:sp>
        <p:nvSpPr>
          <p:cNvPr id="19" name="Text 17"/>
          <p:cNvSpPr/>
          <p:nvPr/>
        </p:nvSpPr>
        <p:spPr>
          <a:xfrm>
            <a:off x="164592" y="3730752"/>
            <a:ext cx="457200" cy="1024128"/>
          </a:xfrm>
          <a:prstGeom prst="rect">
            <a:avLst/>
          </a:prstGeom>
          <a:noFill/>
          <a:ln/>
        </p:spPr>
        <p:txBody>
          <a:bodyPr wrap="square" lIns="0" tIns="0" rIns="0" bIns="0" rtlCol="0" anchor="ctr"/>
          <a:lstStyle/>
          <a:p>
            <a:pPr algn="ctr" indent="0" marL="0">
              <a:buNone/>
            </a:pPr>
            <a:r>
              <a:rPr lang="en-US" sz="2000" b="1" dirty="0">
                <a:solidFill>
                  <a:srgbClr val="FFFFFF"/>
                </a:solidFill>
              </a:rPr>
              <a:t>3</a:t>
            </a:r>
            <a:endParaRPr lang="en-US" sz="2000" dirty="0"/>
          </a:p>
        </p:txBody>
      </p:sp>
      <p:sp>
        <p:nvSpPr>
          <p:cNvPr id="20" name="Text 18"/>
          <p:cNvSpPr/>
          <p:nvPr/>
        </p:nvSpPr>
        <p:spPr>
          <a:xfrm>
            <a:off x="713232" y="3822192"/>
            <a:ext cx="3657600" cy="320040"/>
          </a:xfrm>
          <a:prstGeom prst="rect">
            <a:avLst/>
          </a:prstGeom>
          <a:noFill/>
          <a:ln/>
        </p:spPr>
        <p:txBody>
          <a:bodyPr wrap="square" rtlCol="0" anchor="ctr"/>
          <a:lstStyle/>
          <a:p>
            <a:pPr indent="0" marL="0">
              <a:buNone/>
            </a:pPr>
            <a:r>
              <a:rPr lang="en-US" sz="1300" b="1" dirty="0">
                <a:solidFill>
                  <a:srgbClr val="1B3A6B"/>
                </a:solidFill>
              </a:rPr>
              <a:t>Filter: http</a:t>
            </a:r>
            <a:endParaRPr lang="en-US" sz="1300" dirty="0"/>
          </a:p>
        </p:txBody>
      </p:sp>
      <p:sp>
        <p:nvSpPr>
          <p:cNvPr id="21" name="Text 19"/>
          <p:cNvSpPr/>
          <p:nvPr/>
        </p:nvSpPr>
        <p:spPr>
          <a:xfrm>
            <a:off x="713232" y="4142232"/>
            <a:ext cx="3657600" cy="566928"/>
          </a:xfrm>
          <a:prstGeom prst="rect">
            <a:avLst/>
          </a:prstGeom>
          <a:noFill/>
          <a:ln/>
        </p:spPr>
        <p:txBody>
          <a:bodyPr wrap="square" rtlCol="0" anchor="ctr"/>
          <a:lstStyle/>
          <a:p>
            <a:pPr indent="0" marL="0">
              <a:buNone/>
            </a:pPr>
            <a:r>
              <a:rPr lang="en-US" sz="1150" dirty="0">
                <a:solidFill>
                  <a:srgbClr val="3E5070"/>
                </a:solidFill>
                <a:latin typeface="Calibri" pitchFamily="34" charset="0"/>
                <a:ea typeface="Calibri" pitchFamily="34" charset="-122"/>
                <a:cs typeface="Calibri" pitchFamily="34" charset="-120"/>
              </a:rPr>
              <a:t>Type "http" in the Wireshark filter bar. Find the HTTP GET request row and click on it</a:t>
            </a:r>
            <a:endParaRPr lang="en-US" sz="1150" dirty="0"/>
          </a:p>
        </p:txBody>
      </p:sp>
      <p:sp>
        <p:nvSpPr>
          <p:cNvPr id="22" name="Shape 20"/>
          <p:cNvSpPr/>
          <p:nvPr/>
        </p:nvSpPr>
        <p:spPr>
          <a:xfrm>
            <a:off x="4645152" y="1444752"/>
            <a:ext cx="4315968" cy="1024128"/>
          </a:xfrm>
          <a:prstGeom prst="rect">
            <a:avLst/>
          </a:prstGeom>
          <a:solidFill>
            <a:srgbClr val="FFFFFF"/>
          </a:solidFill>
          <a:ln w="12700">
            <a:solidFill>
              <a:srgbClr val="D1D9E6"/>
            </a:solidFill>
            <a:prstDash val="solid"/>
          </a:ln>
          <a:effectLst>
            <a:outerShdw sx="100000" sy="100000" kx="0" ky="0" algn="bl" rotWithShape="0" blurRad="88900" dist="25400" dir="8100000">
              <a:srgbClr val="000000">
                <a:alpha val="9000"/>
              </a:srgbClr>
            </a:outerShdw>
          </a:effectLst>
        </p:spPr>
      </p:sp>
      <p:sp>
        <p:nvSpPr>
          <p:cNvPr id="23" name="Shape 21"/>
          <p:cNvSpPr/>
          <p:nvPr/>
        </p:nvSpPr>
        <p:spPr>
          <a:xfrm>
            <a:off x="4645152" y="1444752"/>
            <a:ext cx="457200" cy="1024128"/>
          </a:xfrm>
          <a:prstGeom prst="rect">
            <a:avLst/>
          </a:prstGeom>
          <a:solidFill>
            <a:srgbClr val="9B59B6"/>
          </a:solidFill>
          <a:ln w="12700">
            <a:solidFill>
              <a:srgbClr val="9B59B6"/>
            </a:solidFill>
            <a:prstDash val="solid"/>
          </a:ln>
        </p:spPr>
      </p:sp>
      <p:sp>
        <p:nvSpPr>
          <p:cNvPr id="24" name="Text 22"/>
          <p:cNvSpPr/>
          <p:nvPr/>
        </p:nvSpPr>
        <p:spPr>
          <a:xfrm>
            <a:off x="4645152" y="1444752"/>
            <a:ext cx="457200" cy="1024128"/>
          </a:xfrm>
          <a:prstGeom prst="rect">
            <a:avLst/>
          </a:prstGeom>
          <a:noFill/>
          <a:ln/>
        </p:spPr>
        <p:txBody>
          <a:bodyPr wrap="square" lIns="0" tIns="0" rIns="0" bIns="0" rtlCol="0" anchor="ctr"/>
          <a:lstStyle/>
          <a:p>
            <a:pPr algn="ctr" indent="0" marL="0">
              <a:buNone/>
            </a:pPr>
            <a:r>
              <a:rPr lang="en-US" sz="2000" b="1" dirty="0">
                <a:solidFill>
                  <a:srgbClr val="FFFFFF"/>
                </a:solidFill>
              </a:rPr>
              <a:t>4</a:t>
            </a:r>
            <a:endParaRPr lang="en-US" sz="2000" dirty="0"/>
          </a:p>
        </p:txBody>
      </p:sp>
      <p:sp>
        <p:nvSpPr>
          <p:cNvPr id="25" name="Text 23"/>
          <p:cNvSpPr/>
          <p:nvPr/>
        </p:nvSpPr>
        <p:spPr>
          <a:xfrm>
            <a:off x="5193792" y="1536192"/>
            <a:ext cx="3657600" cy="320040"/>
          </a:xfrm>
          <a:prstGeom prst="rect">
            <a:avLst/>
          </a:prstGeom>
          <a:noFill/>
          <a:ln/>
        </p:spPr>
        <p:txBody>
          <a:bodyPr wrap="square" rtlCol="0" anchor="ctr"/>
          <a:lstStyle/>
          <a:p>
            <a:pPr indent="0" marL="0">
              <a:buNone/>
            </a:pPr>
            <a:r>
              <a:rPr lang="en-US" sz="1300" b="1" dirty="0">
                <a:solidFill>
                  <a:srgbClr val="1B3A6B"/>
                </a:solidFill>
              </a:rPr>
              <a:t>Expand the Packet Details Panel</a:t>
            </a:r>
            <a:endParaRPr lang="en-US" sz="1300" dirty="0"/>
          </a:p>
        </p:txBody>
      </p:sp>
      <p:sp>
        <p:nvSpPr>
          <p:cNvPr id="26" name="Text 24"/>
          <p:cNvSpPr/>
          <p:nvPr/>
        </p:nvSpPr>
        <p:spPr>
          <a:xfrm>
            <a:off x="5193792" y="1856232"/>
            <a:ext cx="3657600" cy="566928"/>
          </a:xfrm>
          <a:prstGeom prst="rect">
            <a:avLst/>
          </a:prstGeom>
          <a:noFill/>
          <a:ln/>
        </p:spPr>
        <p:txBody>
          <a:bodyPr wrap="square" rtlCol="0" anchor="ctr"/>
          <a:lstStyle/>
          <a:p>
            <a:pPr indent="0" marL="0">
              <a:buNone/>
            </a:pPr>
            <a:r>
              <a:rPr lang="en-US" sz="1150" dirty="0">
                <a:solidFill>
                  <a:srgbClr val="3E5070"/>
                </a:solidFill>
                <a:latin typeface="Calibri" pitchFamily="34" charset="0"/>
                <a:ea typeface="Calibri" pitchFamily="34" charset="-122"/>
                <a:cs typeface="Calibri" pitchFamily="34" charset="-120"/>
              </a:rPr>
              <a:t>In the middle panel, expand each section — Frame → Ethernet → IP → TCP → HTTP (every OSI layer!)</a:t>
            </a:r>
            <a:endParaRPr lang="en-US" sz="1150" dirty="0"/>
          </a:p>
        </p:txBody>
      </p:sp>
      <p:sp>
        <p:nvSpPr>
          <p:cNvPr id="27" name="Shape 25"/>
          <p:cNvSpPr/>
          <p:nvPr/>
        </p:nvSpPr>
        <p:spPr>
          <a:xfrm>
            <a:off x="4645152" y="2587752"/>
            <a:ext cx="4315968" cy="1024128"/>
          </a:xfrm>
          <a:prstGeom prst="rect">
            <a:avLst/>
          </a:prstGeom>
          <a:solidFill>
            <a:srgbClr val="FFFFFF"/>
          </a:solidFill>
          <a:ln w="12700">
            <a:solidFill>
              <a:srgbClr val="D1D9E6"/>
            </a:solidFill>
            <a:prstDash val="solid"/>
          </a:ln>
          <a:effectLst>
            <a:outerShdw sx="100000" sy="100000" kx="0" ky="0" algn="bl" rotWithShape="0" blurRad="88900" dist="25400" dir="8100000">
              <a:srgbClr val="000000">
                <a:alpha val="9000"/>
              </a:srgbClr>
            </a:outerShdw>
          </a:effectLst>
        </p:spPr>
      </p:sp>
      <p:sp>
        <p:nvSpPr>
          <p:cNvPr id="28" name="Shape 26"/>
          <p:cNvSpPr/>
          <p:nvPr/>
        </p:nvSpPr>
        <p:spPr>
          <a:xfrm>
            <a:off x="4645152" y="2587752"/>
            <a:ext cx="457200" cy="1024128"/>
          </a:xfrm>
          <a:prstGeom prst="rect">
            <a:avLst/>
          </a:prstGeom>
          <a:solidFill>
            <a:srgbClr val="E67E22"/>
          </a:solidFill>
          <a:ln w="12700">
            <a:solidFill>
              <a:srgbClr val="E67E22"/>
            </a:solidFill>
            <a:prstDash val="solid"/>
          </a:ln>
        </p:spPr>
      </p:sp>
      <p:sp>
        <p:nvSpPr>
          <p:cNvPr id="29" name="Text 27"/>
          <p:cNvSpPr/>
          <p:nvPr/>
        </p:nvSpPr>
        <p:spPr>
          <a:xfrm>
            <a:off x="4645152" y="2587752"/>
            <a:ext cx="457200" cy="1024128"/>
          </a:xfrm>
          <a:prstGeom prst="rect">
            <a:avLst/>
          </a:prstGeom>
          <a:noFill/>
          <a:ln/>
        </p:spPr>
        <p:txBody>
          <a:bodyPr wrap="square" lIns="0" tIns="0" rIns="0" bIns="0" rtlCol="0" anchor="ctr"/>
          <a:lstStyle/>
          <a:p>
            <a:pPr algn="ctr" indent="0" marL="0">
              <a:buNone/>
            </a:pPr>
            <a:r>
              <a:rPr lang="en-US" sz="2000" b="1" dirty="0">
                <a:solidFill>
                  <a:srgbClr val="FFFFFF"/>
                </a:solidFill>
              </a:rPr>
              <a:t>5</a:t>
            </a:r>
            <a:endParaRPr lang="en-US" sz="2000" dirty="0"/>
          </a:p>
        </p:txBody>
      </p:sp>
      <p:sp>
        <p:nvSpPr>
          <p:cNvPr id="30" name="Text 28"/>
          <p:cNvSpPr/>
          <p:nvPr/>
        </p:nvSpPr>
        <p:spPr>
          <a:xfrm>
            <a:off x="5193792" y="2679192"/>
            <a:ext cx="3657600" cy="320040"/>
          </a:xfrm>
          <a:prstGeom prst="rect">
            <a:avLst/>
          </a:prstGeom>
          <a:noFill/>
          <a:ln/>
        </p:spPr>
        <p:txBody>
          <a:bodyPr wrap="square" rtlCol="0" anchor="ctr"/>
          <a:lstStyle/>
          <a:p>
            <a:pPr indent="0" marL="0">
              <a:buNone/>
            </a:pPr>
            <a:r>
              <a:rPr lang="en-US" sz="1300" b="1" dirty="0">
                <a:solidFill>
                  <a:srgbClr val="1B3A6B"/>
                </a:solidFill>
              </a:rPr>
              <a:t>Note What Each Layer Shows</a:t>
            </a:r>
            <a:endParaRPr lang="en-US" sz="1300" dirty="0"/>
          </a:p>
        </p:txBody>
      </p:sp>
      <p:sp>
        <p:nvSpPr>
          <p:cNvPr id="31" name="Text 29"/>
          <p:cNvSpPr/>
          <p:nvPr/>
        </p:nvSpPr>
        <p:spPr>
          <a:xfrm>
            <a:off x="5193792" y="2999232"/>
            <a:ext cx="3657600" cy="566928"/>
          </a:xfrm>
          <a:prstGeom prst="rect">
            <a:avLst/>
          </a:prstGeom>
          <a:noFill/>
          <a:ln/>
        </p:spPr>
        <p:txBody>
          <a:bodyPr wrap="square" rtlCol="0" anchor="ctr"/>
          <a:lstStyle/>
          <a:p>
            <a:pPr indent="0" marL="0">
              <a:buNone/>
            </a:pPr>
            <a:r>
              <a:rPr lang="en-US" sz="1150" dirty="0">
                <a:solidFill>
                  <a:srgbClr val="3E5070"/>
                </a:solidFill>
                <a:latin typeface="Calibri" pitchFamily="34" charset="0"/>
                <a:ea typeface="Calibri" pitchFamily="34" charset="-122"/>
                <a:cs typeface="Calibri" pitchFamily="34" charset="-120"/>
              </a:rPr>
              <a:t>L1: Frame bytes | L2: MAC addresses | L3: IP src/dst | L4: TCP ports | L7: HTTP GET /</a:t>
            </a:r>
            <a:endParaRPr lang="en-US" sz="1150" dirty="0"/>
          </a:p>
        </p:txBody>
      </p:sp>
      <p:sp>
        <p:nvSpPr>
          <p:cNvPr id="32" name="Shape 30"/>
          <p:cNvSpPr/>
          <p:nvPr/>
        </p:nvSpPr>
        <p:spPr>
          <a:xfrm>
            <a:off x="4645152" y="3730752"/>
            <a:ext cx="4315968" cy="1024128"/>
          </a:xfrm>
          <a:prstGeom prst="rect">
            <a:avLst/>
          </a:prstGeom>
          <a:solidFill>
            <a:srgbClr val="FFFFFF"/>
          </a:solidFill>
          <a:ln w="12700">
            <a:solidFill>
              <a:srgbClr val="D1D9E6"/>
            </a:solidFill>
            <a:prstDash val="solid"/>
          </a:ln>
          <a:effectLst>
            <a:outerShdw sx="100000" sy="100000" kx="0" ky="0" algn="bl" rotWithShape="0" blurRad="88900" dist="25400" dir="8100000">
              <a:srgbClr val="000000">
                <a:alpha val="9000"/>
              </a:srgbClr>
            </a:outerShdw>
          </a:effectLst>
        </p:spPr>
      </p:sp>
      <p:sp>
        <p:nvSpPr>
          <p:cNvPr id="33" name="Shape 31"/>
          <p:cNvSpPr/>
          <p:nvPr/>
        </p:nvSpPr>
        <p:spPr>
          <a:xfrm>
            <a:off x="4645152" y="3730752"/>
            <a:ext cx="457200" cy="1024128"/>
          </a:xfrm>
          <a:prstGeom prst="rect">
            <a:avLst/>
          </a:prstGeom>
          <a:solidFill>
            <a:srgbClr val="2ECC71"/>
          </a:solidFill>
          <a:ln w="12700">
            <a:solidFill>
              <a:srgbClr val="2ECC71"/>
            </a:solidFill>
            <a:prstDash val="solid"/>
          </a:ln>
        </p:spPr>
      </p:sp>
      <p:sp>
        <p:nvSpPr>
          <p:cNvPr id="34" name="Text 32"/>
          <p:cNvSpPr/>
          <p:nvPr/>
        </p:nvSpPr>
        <p:spPr>
          <a:xfrm>
            <a:off x="4645152" y="3730752"/>
            <a:ext cx="457200" cy="1024128"/>
          </a:xfrm>
          <a:prstGeom prst="rect">
            <a:avLst/>
          </a:prstGeom>
          <a:noFill/>
          <a:ln/>
        </p:spPr>
        <p:txBody>
          <a:bodyPr wrap="square" lIns="0" tIns="0" rIns="0" bIns="0" rtlCol="0" anchor="ctr"/>
          <a:lstStyle/>
          <a:p>
            <a:pPr algn="ctr" indent="0" marL="0">
              <a:buNone/>
            </a:pPr>
            <a:r>
              <a:rPr lang="en-US" sz="2000" b="1" dirty="0">
                <a:solidFill>
                  <a:srgbClr val="FFFFFF"/>
                </a:solidFill>
              </a:rPr>
              <a:t>6</a:t>
            </a:r>
            <a:endParaRPr lang="en-US" sz="2000" dirty="0"/>
          </a:p>
        </p:txBody>
      </p:sp>
      <p:sp>
        <p:nvSpPr>
          <p:cNvPr id="35" name="Text 33"/>
          <p:cNvSpPr/>
          <p:nvPr/>
        </p:nvSpPr>
        <p:spPr>
          <a:xfrm>
            <a:off x="5193792" y="3822192"/>
            <a:ext cx="3657600" cy="320040"/>
          </a:xfrm>
          <a:prstGeom prst="rect">
            <a:avLst/>
          </a:prstGeom>
          <a:noFill/>
          <a:ln/>
        </p:spPr>
        <p:txBody>
          <a:bodyPr wrap="square" rtlCol="0" anchor="ctr"/>
          <a:lstStyle/>
          <a:p>
            <a:pPr indent="0" marL="0">
              <a:buNone/>
            </a:pPr>
            <a:r>
              <a:rPr lang="en-US" sz="1300" b="1" dirty="0">
                <a:solidFill>
                  <a:srgbClr val="1B3A6B"/>
                </a:solidFill>
              </a:rPr>
              <a:t>Follow TCP Stream</a:t>
            </a:r>
            <a:endParaRPr lang="en-US" sz="1300" dirty="0"/>
          </a:p>
        </p:txBody>
      </p:sp>
      <p:sp>
        <p:nvSpPr>
          <p:cNvPr id="36" name="Text 34"/>
          <p:cNvSpPr/>
          <p:nvPr/>
        </p:nvSpPr>
        <p:spPr>
          <a:xfrm>
            <a:off x="5193792" y="4142232"/>
            <a:ext cx="3657600" cy="566928"/>
          </a:xfrm>
          <a:prstGeom prst="rect">
            <a:avLst/>
          </a:prstGeom>
          <a:noFill/>
          <a:ln/>
        </p:spPr>
        <p:txBody>
          <a:bodyPr wrap="square" rtlCol="0" anchor="ctr"/>
          <a:lstStyle/>
          <a:p>
            <a:pPr indent="0" marL="0">
              <a:buNone/>
            </a:pPr>
            <a:r>
              <a:rPr lang="en-US" sz="1150" dirty="0">
                <a:solidFill>
                  <a:srgbClr val="3E5070"/>
                </a:solidFill>
                <a:latin typeface="Calibri" pitchFamily="34" charset="0"/>
                <a:ea typeface="Calibri" pitchFamily="34" charset="-122"/>
                <a:cs typeface="Calibri" pitchFamily="34" charset="-120"/>
              </a:rPr>
              <a:t>Right-click the packet → Follow → TCP Stream. See the full conversation — your request and the server response</a:t>
            </a:r>
            <a:endParaRPr lang="en-US" sz="1150" dirty="0"/>
          </a:p>
        </p:txBody>
      </p:sp>
      <p:sp>
        <p:nvSpPr>
          <p:cNvPr id="37" name="Shape 35"/>
          <p:cNvSpPr/>
          <p:nvPr/>
        </p:nvSpPr>
        <p:spPr>
          <a:xfrm>
            <a:off x="0" y="4846320"/>
            <a:ext cx="9144000" cy="297180"/>
          </a:xfrm>
          <a:prstGeom prst="rect">
            <a:avLst/>
          </a:prstGeom>
          <a:solidFill>
            <a:srgbClr val="1B3A6B"/>
          </a:solidFill>
          <a:ln w="12700">
            <a:solidFill>
              <a:srgbClr val="1B3A6B"/>
            </a:solidFill>
            <a:prstDash val="solid"/>
          </a:ln>
        </p:spPr>
      </p:sp>
      <p:sp>
        <p:nvSpPr>
          <p:cNvPr id="38" name="Text 36"/>
          <p:cNvSpPr/>
          <p:nvPr/>
        </p:nvSpPr>
        <p:spPr>
          <a:xfrm>
            <a:off x="0" y="4846320"/>
            <a:ext cx="9144000" cy="297180"/>
          </a:xfrm>
          <a:prstGeom prst="rect">
            <a:avLst/>
          </a:prstGeom>
          <a:noFill/>
          <a:ln/>
        </p:spPr>
        <p:txBody>
          <a:bodyPr wrap="square" lIns="0" tIns="0" rIns="0" bIns="0" rtlCol="0" anchor="ctr"/>
          <a:lstStyle/>
          <a:p>
            <a:pPr algn="ctr" indent="0" marL="0">
              <a:buNone/>
            </a:pPr>
            <a:r>
              <a:rPr lang="en-US" sz="1100" dirty="0">
                <a:solidFill>
                  <a:srgbClr val="CBD5E1"/>
                </a:solidFill>
              </a:rPr>
              <a:t>After this exercise, the OSI model will make complete sense — you will see it working live!</a:t>
            </a:r>
            <a:endParaRPr lang="en-US" sz="11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4F7FB"/>
        </a:solidFill>
      </p:bgPr>
    </p:bg>
    <p:spTree>
      <p:nvGrpSpPr>
        <p:cNvPr id="1" name=""/>
        <p:cNvGrpSpPr/>
        <p:nvPr/>
      </p:nvGrpSpPr>
      <p:grpSpPr>
        <a:xfrm>
          <a:off x="0" y="0"/>
          <a:ext cx="0" cy="0"/>
          <a:chOff x="0" y="0"/>
          <a:chExt cx="0" cy="0"/>
        </a:xfrm>
      </p:grpSpPr>
      <p:sp>
        <p:nvSpPr>
          <p:cNvPr id="2" name="Shape 0"/>
          <p:cNvSpPr/>
          <p:nvPr/>
        </p:nvSpPr>
        <p:spPr>
          <a:xfrm>
            <a:off x="0" y="0"/>
            <a:ext cx="9144000" cy="530352"/>
          </a:xfrm>
          <a:prstGeom prst="rect">
            <a:avLst/>
          </a:prstGeom>
          <a:solidFill>
            <a:srgbClr val="1B3A6B"/>
          </a:solidFill>
          <a:ln w="12700">
            <a:solidFill>
              <a:srgbClr val="1B3A6B"/>
            </a:solidFill>
            <a:prstDash val="solid"/>
          </a:ln>
        </p:spPr>
      </p:sp>
      <p:sp>
        <p:nvSpPr>
          <p:cNvPr id="3" name="Text 1"/>
          <p:cNvSpPr/>
          <p:nvPr/>
        </p:nvSpPr>
        <p:spPr>
          <a:xfrm>
            <a:off x="320040" y="0"/>
            <a:ext cx="8503920" cy="530352"/>
          </a:xfrm>
          <a:prstGeom prst="rect">
            <a:avLst/>
          </a:prstGeom>
          <a:noFill/>
          <a:ln/>
        </p:spPr>
        <p:txBody>
          <a:bodyPr wrap="square" lIns="0" tIns="0" rIns="0" bIns="0" rtlCol="0" anchor="ctr"/>
          <a:lstStyle/>
          <a:p>
            <a:pPr indent="0" marL="0">
              <a:buNone/>
            </a:pPr>
            <a:r>
              <a:rPr lang="en-US" sz="2100" b="1" dirty="0">
                <a:solidFill>
                  <a:srgbClr val="FFFFFF"/>
                </a:solidFill>
              </a:rPr>
              <a:t>Data Encapsulation — What Each Layer Adds</a:t>
            </a:r>
            <a:endParaRPr lang="en-US" sz="2100" dirty="0"/>
          </a:p>
        </p:txBody>
      </p:sp>
      <p:sp>
        <p:nvSpPr>
          <p:cNvPr id="4" name="Shape 2"/>
          <p:cNvSpPr/>
          <p:nvPr/>
        </p:nvSpPr>
        <p:spPr>
          <a:xfrm>
            <a:off x="164592" y="658368"/>
            <a:ext cx="8814816" cy="594360"/>
          </a:xfrm>
          <a:prstGeom prst="rect">
            <a:avLst/>
          </a:prstGeom>
          <a:solidFill>
            <a:srgbClr val="FFFFFF"/>
          </a:solidFill>
          <a:ln w="12700">
            <a:solidFill>
              <a:srgbClr val="D1D9E6"/>
            </a:solidFill>
            <a:prstDash val="solid"/>
          </a:ln>
          <a:effectLst>
            <a:outerShdw sx="100000" sy="100000" kx="0" ky="0" algn="bl" rotWithShape="0" blurRad="88900" dist="25400" dir="8100000">
              <a:srgbClr val="000000">
                <a:alpha val="9000"/>
              </a:srgbClr>
            </a:outerShdw>
          </a:effectLst>
        </p:spPr>
      </p:sp>
      <p:sp>
        <p:nvSpPr>
          <p:cNvPr id="5" name="Text 3"/>
          <p:cNvSpPr/>
          <p:nvPr/>
        </p:nvSpPr>
        <p:spPr>
          <a:xfrm>
            <a:off x="292608" y="685800"/>
            <a:ext cx="8503920" cy="502920"/>
          </a:xfrm>
          <a:prstGeom prst="rect">
            <a:avLst/>
          </a:prstGeom>
          <a:noFill/>
          <a:ln/>
        </p:spPr>
        <p:txBody>
          <a:bodyPr wrap="square" rtlCol="0" anchor="ctr"/>
          <a:lstStyle/>
          <a:p>
            <a:pPr indent="0" marL="0">
              <a:buNone/>
            </a:pPr>
            <a:r>
              <a:rPr lang="en-US" sz="1250" dirty="0">
                <a:solidFill>
                  <a:srgbClr val="1A1A2E"/>
                </a:solidFill>
                <a:latin typeface="Calibri" pitchFamily="34" charset="0"/>
                <a:ea typeface="Calibri" pitchFamily="34" charset="-122"/>
                <a:cs typeface="Calibri" pitchFamily="34" charset="-120"/>
              </a:rPr>
              <a:t>When sending data: Top to bottom — each layer adds its own header (Encapsulation). When receiving: Bottom to top — each layer reads and removes its header (De-encapsulation).</a:t>
            </a:r>
            <a:endParaRPr lang="en-US" sz="1250" dirty="0"/>
          </a:p>
        </p:txBody>
      </p:sp>
      <p:sp>
        <p:nvSpPr>
          <p:cNvPr id="6" name="Shape 4"/>
          <p:cNvSpPr/>
          <p:nvPr/>
        </p:nvSpPr>
        <p:spPr>
          <a:xfrm>
            <a:off x="164592" y="1353312"/>
            <a:ext cx="2286000" cy="420624"/>
          </a:xfrm>
          <a:prstGeom prst="rect">
            <a:avLst/>
          </a:prstGeom>
          <a:solidFill>
            <a:srgbClr val="E74C3C">
              <a:alpha val="82000"/>
            </a:srgbClr>
          </a:solidFill>
          <a:ln w="12700">
            <a:solidFill>
              <a:srgbClr val="E74C3C"/>
            </a:solidFill>
            <a:prstDash val="solid"/>
          </a:ln>
        </p:spPr>
      </p:sp>
      <p:sp>
        <p:nvSpPr>
          <p:cNvPr id="7" name="Text 5"/>
          <p:cNvSpPr/>
          <p:nvPr/>
        </p:nvSpPr>
        <p:spPr>
          <a:xfrm>
            <a:off x="201168" y="1353312"/>
            <a:ext cx="2212848" cy="420624"/>
          </a:xfrm>
          <a:prstGeom prst="rect">
            <a:avLst/>
          </a:prstGeom>
          <a:noFill/>
          <a:ln/>
        </p:spPr>
        <p:txBody>
          <a:bodyPr wrap="square" lIns="0" tIns="0" rIns="0" bIns="0" rtlCol="0" anchor="ctr"/>
          <a:lstStyle/>
          <a:p>
            <a:pPr indent="0" marL="0">
              <a:buNone/>
            </a:pPr>
            <a:r>
              <a:rPr lang="en-US" sz="1200" b="1" dirty="0">
                <a:solidFill>
                  <a:srgbClr val="FFFFFF"/>
                </a:solidFill>
              </a:rPr>
              <a:t>L7 — Data</a:t>
            </a:r>
            <a:endParaRPr lang="en-US" sz="1200" dirty="0"/>
          </a:p>
        </p:txBody>
      </p:sp>
      <p:sp>
        <p:nvSpPr>
          <p:cNvPr id="8" name="Text 6"/>
          <p:cNvSpPr/>
          <p:nvPr/>
        </p:nvSpPr>
        <p:spPr>
          <a:xfrm>
            <a:off x="4023360" y="1389888"/>
            <a:ext cx="4937760" cy="347472"/>
          </a:xfrm>
          <a:prstGeom prst="rect">
            <a:avLst/>
          </a:prstGeom>
          <a:noFill/>
          <a:ln/>
        </p:spPr>
        <p:txBody>
          <a:bodyPr wrap="square" rtlCol="0" anchor="ctr"/>
          <a:lstStyle/>
          <a:p>
            <a:pPr indent="0" marL="0">
              <a:buNone/>
            </a:pPr>
            <a:r>
              <a:rPr lang="en-US" sz="1150" i="1" dirty="0">
                <a:solidFill>
                  <a:srgbClr val="3E5070"/>
                </a:solidFill>
                <a:latin typeface="Calibri" pitchFamily="34" charset="0"/>
                <a:ea typeface="Calibri" pitchFamily="34" charset="-122"/>
                <a:cs typeface="Calibri" pitchFamily="34" charset="-120"/>
              </a:rPr>
              <a:t>+ HTTP headers, application data</a:t>
            </a:r>
            <a:endParaRPr lang="en-US" sz="1150" dirty="0"/>
          </a:p>
        </p:txBody>
      </p:sp>
      <p:sp>
        <p:nvSpPr>
          <p:cNvPr id="9" name="Shape 7"/>
          <p:cNvSpPr/>
          <p:nvPr/>
        </p:nvSpPr>
        <p:spPr>
          <a:xfrm>
            <a:off x="164592" y="1856232"/>
            <a:ext cx="2487168" cy="420624"/>
          </a:xfrm>
          <a:prstGeom prst="rect">
            <a:avLst/>
          </a:prstGeom>
          <a:solidFill>
            <a:srgbClr val="E67E22">
              <a:alpha val="82000"/>
            </a:srgbClr>
          </a:solidFill>
          <a:ln w="12700">
            <a:solidFill>
              <a:srgbClr val="E67E22"/>
            </a:solidFill>
            <a:prstDash val="solid"/>
          </a:ln>
        </p:spPr>
      </p:sp>
      <p:sp>
        <p:nvSpPr>
          <p:cNvPr id="10" name="Text 8"/>
          <p:cNvSpPr/>
          <p:nvPr/>
        </p:nvSpPr>
        <p:spPr>
          <a:xfrm>
            <a:off x="201168" y="1856232"/>
            <a:ext cx="2414016" cy="420624"/>
          </a:xfrm>
          <a:prstGeom prst="rect">
            <a:avLst/>
          </a:prstGeom>
          <a:noFill/>
          <a:ln/>
        </p:spPr>
        <p:txBody>
          <a:bodyPr wrap="square" lIns="0" tIns="0" rIns="0" bIns="0" rtlCol="0" anchor="ctr"/>
          <a:lstStyle/>
          <a:p>
            <a:pPr indent="0" marL="0">
              <a:buNone/>
            </a:pPr>
            <a:r>
              <a:rPr lang="en-US" sz="1200" b="1" dirty="0">
                <a:solidFill>
                  <a:srgbClr val="FFFFFF"/>
                </a:solidFill>
              </a:rPr>
              <a:t>L6 — Data</a:t>
            </a:r>
            <a:endParaRPr lang="en-US" sz="1200" dirty="0"/>
          </a:p>
        </p:txBody>
      </p:sp>
      <p:sp>
        <p:nvSpPr>
          <p:cNvPr id="11" name="Text 9"/>
          <p:cNvSpPr/>
          <p:nvPr/>
        </p:nvSpPr>
        <p:spPr>
          <a:xfrm>
            <a:off x="4023360" y="1892808"/>
            <a:ext cx="4937760" cy="347472"/>
          </a:xfrm>
          <a:prstGeom prst="rect">
            <a:avLst/>
          </a:prstGeom>
          <a:noFill/>
          <a:ln/>
        </p:spPr>
        <p:txBody>
          <a:bodyPr wrap="square" rtlCol="0" anchor="ctr"/>
          <a:lstStyle/>
          <a:p>
            <a:pPr indent="0" marL="0">
              <a:buNone/>
            </a:pPr>
            <a:r>
              <a:rPr lang="en-US" sz="1150" i="1" dirty="0">
                <a:solidFill>
                  <a:srgbClr val="3E5070"/>
                </a:solidFill>
                <a:latin typeface="Calibri" pitchFamily="34" charset="0"/>
                <a:ea typeface="Calibri" pitchFamily="34" charset="-122"/>
                <a:cs typeface="Calibri" pitchFamily="34" charset="-120"/>
              </a:rPr>
              <a:t>+ Encryption / format conversion (TLS)</a:t>
            </a:r>
            <a:endParaRPr lang="en-US" sz="1150" dirty="0"/>
          </a:p>
        </p:txBody>
      </p:sp>
      <p:sp>
        <p:nvSpPr>
          <p:cNvPr id="12" name="Shape 10"/>
          <p:cNvSpPr/>
          <p:nvPr/>
        </p:nvSpPr>
        <p:spPr>
          <a:xfrm>
            <a:off x="164592" y="2359152"/>
            <a:ext cx="2688336" cy="420624"/>
          </a:xfrm>
          <a:prstGeom prst="rect">
            <a:avLst/>
          </a:prstGeom>
          <a:solidFill>
            <a:srgbClr val="F1C40F">
              <a:alpha val="82000"/>
            </a:srgbClr>
          </a:solidFill>
          <a:ln w="12700">
            <a:solidFill>
              <a:srgbClr val="F1C40F"/>
            </a:solidFill>
            <a:prstDash val="solid"/>
          </a:ln>
        </p:spPr>
      </p:sp>
      <p:sp>
        <p:nvSpPr>
          <p:cNvPr id="13" name="Text 11"/>
          <p:cNvSpPr/>
          <p:nvPr/>
        </p:nvSpPr>
        <p:spPr>
          <a:xfrm>
            <a:off x="201168" y="2359152"/>
            <a:ext cx="2615184" cy="420624"/>
          </a:xfrm>
          <a:prstGeom prst="rect">
            <a:avLst/>
          </a:prstGeom>
          <a:noFill/>
          <a:ln/>
        </p:spPr>
        <p:txBody>
          <a:bodyPr wrap="square" lIns="0" tIns="0" rIns="0" bIns="0" rtlCol="0" anchor="ctr"/>
          <a:lstStyle/>
          <a:p>
            <a:pPr indent="0" marL="0">
              <a:buNone/>
            </a:pPr>
            <a:r>
              <a:rPr lang="en-US" sz="1200" b="1" dirty="0">
                <a:solidFill>
                  <a:srgbClr val="FFFFFF"/>
                </a:solidFill>
              </a:rPr>
              <a:t>L5 — Data</a:t>
            </a:r>
            <a:endParaRPr lang="en-US" sz="1200" dirty="0"/>
          </a:p>
        </p:txBody>
      </p:sp>
      <p:sp>
        <p:nvSpPr>
          <p:cNvPr id="14" name="Text 12"/>
          <p:cNvSpPr/>
          <p:nvPr/>
        </p:nvSpPr>
        <p:spPr>
          <a:xfrm>
            <a:off x="4023360" y="2395728"/>
            <a:ext cx="4937760" cy="347472"/>
          </a:xfrm>
          <a:prstGeom prst="rect">
            <a:avLst/>
          </a:prstGeom>
          <a:noFill/>
          <a:ln/>
        </p:spPr>
        <p:txBody>
          <a:bodyPr wrap="square" rtlCol="0" anchor="ctr"/>
          <a:lstStyle/>
          <a:p>
            <a:pPr indent="0" marL="0">
              <a:buNone/>
            </a:pPr>
            <a:r>
              <a:rPr lang="en-US" sz="1150" i="1" dirty="0">
                <a:solidFill>
                  <a:srgbClr val="3E5070"/>
                </a:solidFill>
                <a:latin typeface="Calibri" pitchFamily="34" charset="0"/>
                <a:ea typeface="Calibri" pitchFamily="34" charset="-122"/>
                <a:cs typeface="Calibri" pitchFamily="34" charset="-120"/>
              </a:rPr>
              <a:t>+ Session tokens, connection identifiers</a:t>
            </a:r>
            <a:endParaRPr lang="en-US" sz="1150" dirty="0"/>
          </a:p>
        </p:txBody>
      </p:sp>
      <p:sp>
        <p:nvSpPr>
          <p:cNvPr id="15" name="Shape 13"/>
          <p:cNvSpPr/>
          <p:nvPr/>
        </p:nvSpPr>
        <p:spPr>
          <a:xfrm>
            <a:off x="164592" y="2862072"/>
            <a:ext cx="2889504" cy="420624"/>
          </a:xfrm>
          <a:prstGeom prst="rect">
            <a:avLst/>
          </a:prstGeom>
          <a:solidFill>
            <a:srgbClr val="2ECC71">
              <a:alpha val="82000"/>
            </a:srgbClr>
          </a:solidFill>
          <a:ln w="12700">
            <a:solidFill>
              <a:srgbClr val="2ECC71"/>
            </a:solidFill>
            <a:prstDash val="solid"/>
          </a:ln>
        </p:spPr>
      </p:sp>
      <p:sp>
        <p:nvSpPr>
          <p:cNvPr id="16" name="Text 14"/>
          <p:cNvSpPr/>
          <p:nvPr/>
        </p:nvSpPr>
        <p:spPr>
          <a:xfrm>
            <a:off x="201168" y="2862072"/>
            <a:ext cx="2816352" cy="420624"/>
          </a:xfrm>
          <a:prstGeom prst="rect">
            <a:avLst/>
          </a:prstGeom>
          <a:noFill/>
          <a:ln/>
        </p:spPr>
        <p:txBody>
          <a:bodyPr wrap="square" lIns="0" tIns="0" rIns="0" bIns="0" rtlCol="0" anchor="ctr"/>
          <a:lstStyle/>
          <a:p>
            <a:pPr indent="0" marL="0">
              <a:buNone/>
            </a:pPr>
            <a:r>
              <a:rPr lang="en-US" sz="1200" b="1" dirty="0">
                <a:solidFill>
                  <a:srgbClr val="FFFFFF"/>
                </a:solidFill>
              </a:rPr>
              <a:t>L4 — Segment</a:t>
            </a:r>
            <a:endParaRPr lang="en-US" sz="1200" dirty="0"/>
          </a:p>
        </p:txBody>
      </p:sp>
      <p:sp>
        <p:nvSpPr>
          <p:cNvPr id="17" name="Text 15"/>
          <p:cNvSpPr/>
          <p:nvPr/>
        </p:nvSpPr>
        <p:spPr>
          <a:xfrm>
            <a:off x="4023360" y="2898648"/>
            <a:ext cx="4937760" cy="347472"/>
          </a:xfrm>
          <a:prstGeom prst="rect">
            <a:avLst/>
          </a:prstGeom>
          <a:noFill/>
          <a:ln/>
        </p:spPr>
        <p:txBody>
          <a:bodyPr wrap="square" rtlCol="0" anchor="ctr"/>
          <a:lstStyle/>
          <a:p>
            <a:pPr indent="0" marL="0">
              <a:buNone/>
            </a:pPr>
            <a:r>
              <a:rPr lang="en-US" sz="1150" i="1" dirty="0">
                <a:solidFill>
                  <a:srgbClr val="3E5070"/>
                </a:solidFill>
                <a:latin typeface="Calibri" pitchFamily="34" charset="0"/>
                <a:ea typeface="Calibri" pitchFamily="34" charset="-122"/>
                <a:cs typeface="Calibri" pitchFamily="34" charset="-120"/>
              </a:rPr>
              <a:t>+ TCP/UDP header: src port, dst port, seq#</a:t>
            </a:r>
            <a:endParaRPr lang="en-US" sz="1150" dirty="0"/>
          </a:p>
        </p:txBody>
      </p:sp>
      <p:sp>
        <p:nvSpPr>
          <p:cNvPr id="18" name="Shape 16"/>
          <p:cNvSpPr/>
          <p:nvPr/>
        </p:nvSpPr>
        <p:spPr>
          <a:xfrm>
            <a:off x="164592" y="3364992"/>
            <a:ext cx="3090672" cy="420624"/>
          </a:xfrm>
          <a:prstGeom prst="rect">
            <a:avLst/>
          </a:prstGeom>
          <a:solidFill>
            <a:srgbClr val="3498DB">
              <a:alpha val="82000"/>
            </a:srgbClr>
          </a:solidFill>
          <a:ln w="12700">
            <a:solidFill>
              <a:srgbClr val="3498DB"/>
            </a:solidFill>
            <a:prstDash val="solid"/>
          </a:ln>
        </p:spPr>
      </p:sp>
      <p:sp>
        <p:nvSpPr>
          <p:cNvPr id="19" name="Text 17"/>
          <p:cNvSpPr/>
          <p:nvPr/>
        </p:nvSpPr>
        <p:spPr>
          <a:xfrm>
            <a:off x="201168" y="3364992"/>
            <a:ext cx="3017520" cy="420624"/>
          </a:xfrm>
          <a:prstGeom prst="rect">
            <a:avLst/>
          </a:prstGeom>
          <a:noFill/>
          <a:ln/>
        </p:spPr>
        <p:txBody>
          <a:bodyPr wrap="square" lIns="0" tIns="0" rIns="0" bIns="0" rtlCol="0" anchor="ctr"/>
          <a:lstStyle/>
          <a:p>
            <a:pPr indent="0" marL="0">
              <a:buNone/>
            </a:pPr>
            <a:r>
              <a:rPr lang="en-US" sz="1200" b="1" dirty="0">
                <a:solidFill>
                  <a:srgbClr val="FFFFFF"/>
                </a:solidFill>
              </a:rPr>
              <a:t>L3 — Packet</a:t>
            </a:r>
            <a:endParaRPr lang="en-US" sz="1200" dirty="0"/>
          </a:p>
        </p:txBody>
      </p:sp>
      <p:sp>
        <p:nvSpPr>
          <p:cNvPr id="20" name="Text 18"/>
          <p:cNvSpPr/>
          <p:nvPr/>
        </p:nvSpPr>
        <p:spPr>
          <a:xfrm>
            <a:off x="4023360" y="3401568"/>
            <a:ext cx="4937760" cy="347472"/>
          </a:xfrm>
          <a:prstGeom prst="rect">
            <a:avLst/>
          </a:prstGeom>
          <a:noFill/>
          <a:ln/>
        </p:spPr>
        <p:txBody>
          <a:bodyPr wrap="square" rtlCol="0" anchor="ctr"/>
          <a:lstStyle/>
          <a:p>
            <a:pPr indent="0" marL="0">
              <a:buNone/>
            </a:pPr>
            <a:r>
              <a:rPr lang="en-US" sz="1150" i="1" dirty="0">
                <a:solidFill>
                  <a:srgbClr val="3E5070"/>
                </a:solidFill>
                <a:latin typeface="Calibri" pitchFamily="34" charset="0"/>
                <a:ea typeface="Calibri" pitchFamily="34" charset="-122"/>
                <a:cs typeface="Calibri" pitchFamily="34" charset="-120"/>
              </a:rPr>
              <a:t>+ IP header: source IP, destination IP, TTL</a:t>
            </a:r>
            <a:endParaRPr lang="en-US" sz="1150" dirty="0"/>
          </a:p>
        </p:txBody>
      </p:sp>
      <p:sp>
        <p:nvSpPr>
          <p:cNvPr id="21" name="Shape 19"/>
          <p:cNvSpPr/>
          <p:nvPr/>
        </p:nvSpPr>
        <p:spPr>
          <a:xfrm>
            <a:off x="164592" y="3867912"/>
            <a:ext cx="3291840" cy="420624"/>
          </a:xfrm>
          <a:prstGeom prst="rect">
            <a:avLst/>
          </a:prstGeom>
          <a:solidFill>
            <a:srgbClr val="9B59B6">
              <a:alpha val="82000"/>
            </a:srgbClr>
          </a:solidFill>
          <a:ln w="12700">
            <a:solidFill>
              <a:srgbClr val="9B59B6"/>
            </a:solidFill>
            <a:prstDash val="solid"/>
          </a:ln>
        </p:spPr>
      </p:sp>
      <p:sp>
        <p:nvSpPr>
          <p:cNvPr id="22" name="Text 20"/>
          <p:cNvSpPr/>
          <p:nvPr/>
        </p:nvSpPr>
        <p:spPr>
          <a:xfrm>
            <a:off x="201168" y="3867912"/>
            <a:ext cx="3218688" cy="420624"/>
          </a:xfrm>
          <a:prstGeom prst="rect">
            <a:avLst/>
          </a:prstGeom>
          <a:noFill/>
          <a:ln/>
        </p:spPr>
        <p:txBody>
          <a:bodyPr wrap="square" lIns="0" tIns="0" rIns="0" bIns="0" rtlCol="0" anchor="ctr"/>
          <a:lstStyle/>
          <a:p>
            <a:pPr indent="0" marL="0">
              <a:buNone/>
            </a:pPr>
            <a:r>
              <a:rPr lang="en-US" sz="1200" b="1" dirty="0">
                <a:solidFill>
                  <a:srgbClr val="FFFFFF"/>
                </a:solidFill>
              </a:rPr>
              <a:t>L2 — Frame</a:t>
            </a:r>
            <a:endParaRPr lang="en-US" sz="1200" dirty="0"/>
          </a:p>
        </p:txBody>
      </p:sp>
      <p:sp>
        <p:nvSpPr>
          <p:cNvPr id="23" name="Text 21"/>
          <p:cNvSpPr/>
          <p:nvPr/>
        </p:nvSpPr>
        <p:spPr>
          <a:xfrm>
            <a:off x="4023360" y="3904488"/>
            <a:ext cx="4937760" cy="347472"/>
          </a:xfrm>
          <a:prstGeom prst="rect">
            <a:avLst/>
          </a:prstGeom>
          <a:noFill/>
          <a:ln/>
        </p:spPr>
        <p:txBody>
          <a:bodyPr wrap="square" rtlCol="0" anchor="ctr"/>
          <a:lstStyle/>
          <a:p>
            <a:pPr indent="0" marL="0">
              <a:buNone/>
            </a:pPr>
            <a:r>
              <a:rPr lang="en-US" sz="1150" i="1" dirty="0">
                <a:solidFill>
                  <a:srgbClr val="3E5070"/>
                </a:solidFill>
                <a:latin typeface="Calibri" pitchFamily="34" charset="0"/>
                <a:ea typeface="Calibri" pitchFamily="34" charset="-122"/>
                <a:cs typeface="Calibri" pitchFamily="34" charset="-120"/>
              </a:rPr>
              <a:t>+ Ethernet header: src MAC, dst MAC + FCS</a:t>
            </a:r>
            <a:endParaRPr lang="en-US" sz="1150" dirty="0"/>
          </a:p>
        </p:txBody>
      </p:sp>
      <p:sp>
        <p:nvSpPr>
          <p:cNvPr id="24" name="Shape 22"/>
          <p:cNvSpPr/>
          <p:nvPr/>
        </p:nvSpPr>
        <p:spPr>
          <a:xfrm>
            <a:off x="164592" y="4370832"/>
            <a:ext cx="3493008" cy="420624"/>
          </a:xfrm>
          <a:prstGeom prst="rect">
            <a:avLst/>
          </a:prstGeom>
          <a:solidFill>
            <a:srgbClr val="1ABC9C">
              <a:alpha val="82000"/>
            </a:srgbClr>
          </a:solidFill>
          <a:ln w="12700">
            <a:solidFill>
              <a:srgbClr val="1ABC9C"/>
            </a:solidFill>
            <a:prstDash val="solid"/>
          </a:ln>
        </p:spPr>
      </p:sp>
      <p:sp>
        <p:nvSpPr>
          <p:cNvPr id="25" name="Text 23"/>
          <p:cNvSpPr/>
          <p:nvPr/>
        </p:nvSpPr>
        <p:spPr>
          <a:xfrm>
            <a:off x="201168" y="4370832"/>
            <a:ext cx="3419856" cy="420624"/>
          </a:xfrm>
          <a:prstGeom prst="rect">
            <a:avLst/>
          </a:prstGeom>
          <a:noFill/>
          <a:ln/>
        </p:spPr>
        <p:txBody>
          <a:bodyPr wrap="square" lIns="0" tIns="0" rIns="0" bIns="0" rtlCol="0" anchor="ctr"/>
          <a:lstStyle/>
          <a:p>
            <a:pPr indent="0" marL="0">
              <a:buNone/>
            </a:pPr>
            <a:r>
              <a:rPr lang="en-US" sz="1200" b="1" dirty="0">
                <a:solidFill>
                  <a:srgbClr val="FFFFFF"/>
                </a:solidFill>
              </a:rPr>
              <a:t>L1 — Bits</a:t>
            </a:r>
            <a:endParaRPr lang="en-US" sz="1200" dirty="0"/>
          </a:p>
        </p:txBody>
      </p:sp>
      <p:sp>
        <p:nvSpPr>
          <p:cNvPr id="26" name="Text 24"/>
          <p:cNvSpPr/>
          <p:nvPr/>
        </p:nvSpPr>
        <p:spPr>
          <a:xfrm>
            <a:off x="4023360" y="4407408"/>
            <a:ext cx="4937760" cy="347472"/>
          </a:xfrm>
          <a:prstGeom prst="rect">
            <a:avLst/>
          </a:prstGeom>
          <a:noFill/>
          <a:ln/>
        </p:spPr>
        <p:txBody>
          <a:bodyPr wrap="square" rtlCol="0" anchor="ctr"/>
          <a:lstStyle/>
          <a:p>
            <a:pPr indent="0" marL="0">
              <a:buNone/>
            </a:pPr>
            <a:r>
              <a:rPr lang="en-US" sz="1150" i="1" dirty="0">
                <a:solidFill>
                  <a:srgbClr val="3E5070"/>
                </a:solidFill>
                <a:latin typeface="Calibri" pitchFamily="34" charset="0"/>
                <a:ea typeface="Calibri" pitchFamily="34" charset="-122"/>
                <a:cs typeface="Calibri" pitchFamily="34" charset="-120"/>
              </a:rPr>
              <a:t>+ Physical signal: electrical / light / radio</a:t>
            </a:r>
            <a:endParaRPr lang="en-US" sz="1150" dirty="0"/>
          </a:p>
        </p:txBody>
      </p:sp>
      <p:sp>
        <p:nvSpPr>
          <p:cNvPr id="27" name="Shape 25"/>
          <p:cNvSpPr/>
          <p:nvPr/>
        </p:nvSpPr>
        <p:spPr>
          <a:xfrm>
            <a:off x="3566160" y="1353312"/>
            <a:ext cx="0" cy="3456432"/>
          </a:xfrm>
          <a:prstGeom prst="line">
            <a:avLst/>
          </a:prstGeom>
          <a:noFill/>
          <a:ln w="25400">
            <a:solidFill>
              <a:srgbClr val="F97316"/>
            </a:solidFill>
            <a:prstDash val="dash"/>
          </a:ln>
        </p:spPr>
      </p:sp>
      <p:sp>
        <p:nvSpPr>
          <p:cNvPr id="28" name="Text 26"/>
          <p:cNvSpPr/>
          <p:nvPr/>
        </p:nvSpPr>
        <p:spPr>
          <a:xfrm>
            <a:off x="3584448" y="1188720"/>
            <a:ext cx="1645920" cy="256032"/>
          </a:xfrm>
          <a:prstGeom prst="rect">
            <a:avLst/>
          </a:prstGeom>
          <a:noFill/>
          <a:ln/>
        </p:spPr>
        <p:txBody>
          <a:bodyPr wrap="square" rtlCol="0" anchor="ctr"/>
          <a:lstStyle/>
          <a:p>
            <a:pPr indent="0" marL="0">
              <a:buNone/>
            </a:pPr>
            <a:r>
              <a:rPr lang="en-US" sz="1100" b="1" dirty="0">
                <a:solidFill>
                  <a:srgbClr val="F97316"/>
                </a:solidFill>
              </a:rPr>
              <a:t>Header Added →</a:t>
            </a:r>
            <a:endParaRPr lang="en-US" sz="1100" dirty="0"/>
          </a:p>
        </p:txBody>
      </p:sp>
      <p:sp>
        <p:nvSpPr>
          <p:cNvPr id="29" name="Shape 27"/>
          <p:cNvSpPr/>
          <p:nvPr/>
        </p:nvSpPr>
        <p:spPr>
          <a:xfrm>
            <a:off x="0" y="4846320"/>
            <a:ext cx="9144000" cy="297180"/>
          </a:xfrm>
          <a:prstGeom prst="rect">
            <a:avLst/>
          </a:prstGeom>
          <a:solidFill>
            <a:srgbClr val="1B3A6B"/>
          </a:solidFill>
          <a:ln w="12700">
            <a:solidFill>
              <a:srgbClr val="1B3A6B"/>
            </a:solidFill>
            <a:prstDash val="solid"/>
          </a:ln>
        </p:spPr>
      </p:sp>
      <p:sp>
        <p:nvSpPr>
          <p:cNvPr id="30" name="Text 28"/>
          <p:cNvSpPr/>
          <p:nvPr/>
        </p:nvSpPr>
        <p:spPr>
          <a:xfrm>
            <a:off x="0" y="4846320"/>
            <a:ext cx="9144000" cy="297180"/>
          </a:xfrm>
          <a:prstGeom prst="rect">
            <a:avLst/>
          </a:prstGeom>
          <a:noFill/>
          <a:ln/>
        </p:spPr>
        <p:txBody>
          <a:bodyPr wrap="square" lIns="0" tIns="0" rIns="0" bIns="0" rtlCol="0" anchor="ctr"/>
          <a:lstStyle/>
          <a:p>
            <a:pPr algn="ctr" indent="0" marL="0">
              <a:buNone/>
            </a:pPr>
            <a:r>
              <a:rPr lang="en-US" sz="1100" dirty="0">
                <a:solidFill>
                  <a:srgbClr val="CBD5E1"/>
                </a:solidFill>
              </a:rPr>
              <a:t>PDU Names: L7-L5 = Data | L4 = Segment | L3 = Packet | L2 = Frame | L1 = Bits</a:t>
            </a:r>
            <a:endParaRPr lang="en-US" sz="11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4F7FB"/>
        </a:solidFill>
      </p:bgPr>
    </p:bg>
    <p:spTree>
      <p:nvGrpSpPr>
        <p:cNvPr id="1" name=""/>
        <p:cNvGrpSpPr/>
        <p:nvPr/>
      </p:nvGrpSpPr>
      <p:grpSpPr>
        <a:xfrm>
          <a:off x="0" y="0"/>
          <a:ext cx="0" cy="0"/>
          <a:chOff x="0" y="0"/>
          <a:chExt cx="0" cy="0"/>
        </a:xfrm>
      </p:grpSpPr>
      <p:sp>
        <p:nvSpPr>
          <p:cNvPr id="2" name="Shape 0"/>
          <p:cNvSpPr/>
          <p:nvPr/>
        </p:nvSpPr>
        <p:spPr>
          <a:xfrm>
            <a:off x="0" y="0"/>
            <a:ext cx="9144000" cy="530352"/>
          </a:xfrm>
          <a:prstGeom prst="rect">
            <a:avLst/>
          </a:prstGeom>
          <a:solidFill>
            <a:srgbClr val="1B3A6B"/>
          </a:solidFill>
          <a:ln w="12700">
            <a:solidFill>
              <a:srgbClr val="1B3A6B"/>
            </a:solidFill>
            <a:prstDash val="solid"/>
          </a:ln>
        </p:spPr>
      </p:sp>
      <p:sp>
        <p:nvSpPr>
          <p:cNvPr id="3" name="Text 1"/>
          <p:cNvSpPr/>
          <p:nvPr/>
        </p:nvSpPr>
        <p:spPr>
          <a:xfrm>
            <a:off x="320040" y="0"/>
            <a:ext cx="8503920" cy="530352"/>
          </a:xfrm>
          <a:prstGeom prst="rect">
            <a:avLst/>
          </a:prstGeom>
          <a:noFill/>
          <a:ln/>
        </p:spPr>
        <p:txBody>
          <a:bodyPr wrap="square" lIns="0" tIns="0" rIns="0" bIns="0" rtlCol="0" anchor="ctr"/>
          <a:lstStyle/>
          <a:p>
            <a:pPr indent="0" marL="0">
              <a:buNone/>
            </a:pPr>
            <a:r>
              <a:rPr lang="en-US" sz="2100" b="1" dirty="0">
                <a:solidFill>
                  <a:srgbClr val="FFFFFF"/>
                </a:solidFill>
              </a:rPr>
              <a:t>Quick Reference — Complete Revision Card</a:t>
            </a:r>
            <a:endParaRPr lang="en-US" sz="2100" dirty="0"/>
          </a:p>
        </p:txBody>
      </p:sp>
      <p:sp>
        <p:nvSpPr>
          <p:cNvPr id="4" name="Shape 2"/>
          <p:cNvSpPr/>
          <p:nvPr/>
        </p:nvSpPr>
        <p:spPr>
          <a:xfrm>
            <a:off x="164592" y="594360"/>
            <a:ext cx="502920" cy="365760"/>
          </a:xfrm>
          <a:prstGeom prst="rect">
            <a:avLst/>
          </a:prstGeom>
          <a:solidFill>
            <a:srgbClr val="1B3A6B"/>
          </a:solidFill>
          <a:ln w="12700">
            <a:solidFill>
              <a:srgbClr val="1E6FD9"/>
            </a:solidFill>
            <a:prstDash val="solid"/>
          </a:ln>
        </p:spPr>
      </p:sp>
      <p:sp>
        <p:nvSpPr>
          <p:cNvPr id="5" name="Text 3"/>
          <p:cNvSpPr/>
          <p:nvPr/>
        </p:nvSpPr>
        <p:spPr>
          <a:xfrm>
            <a:off x="164592" y="594360"/>
            <a:ext cx="502920" cy="365760"/>
          </a:xfrm>
          <a:prstGeom prst="rect">
            <a:avLst/>
          </a:prstGeom>
          <a:noFill/>
          <a:ln/>
        </p:spPr>
        <p:txBody>
          <a:bodyPr wrap="square" lIns="0" tIns="0" rIns="0" bIns="0" rtlCol="0" anchor="ctr"/>
          <a:lstStyle/>
          <a:p>
            <a:pPr algn="ctr" indent="0" marL="0">
              <a:buNone/>
            </a:pPr>
            <a:r>
              <a:rPr lang="en-US" sz="1150" b="1" dirty="0">
                <a:solidFill>
                  <a:srgbClr val="FFFFFF"/>
                </a:solidFill>
              </a:rPr>
              <a:t>Layer</a:t>
            </a:r>
            <a:endParaRPr lang="en-US" sz="1150" dirty="0"/>
          </a:p>
        </p:txBody>
      </p:sp>
      <p:sp>
        <p:nvSpPr>
          <p:cNvPr id="6" name="Shape 4"/>
          <p:cNvSpPr/>
          <p:nvPr/>
        </p:nvSpPr>
        <p:spPr>
          <a:xfrm>
            <a:off x="667512" y="594360"/>
            <a:ext cx="1325880" cy="365760"/>
          </a:xfrm>
          <a:prstGeom prst="rect">
            <a:avLst/>
          </a:prstGeom>
          <a:solidFill>
            <a:srgbClr val="1B3A6B"/>
          </a:solidFill>
          <a:ln w="12700">
            <a:solidFill>
              <a:srgbClr val="1E6FD9"/>
            </a:solidFill>
            <a:prstDash val="solid"/>
          </a:ln>
        </p:spPr>
      </p:sp>
      <p:sp>
        <p:nvSpPr>
          <p:cNvPr id="7" name="Text 5"/>
          <p:cNvSpPr/>
          <p:nvPr/>
        </p:nvSpPr>
        <p:spPr>
          <a:xfrm>
            <a:off x="667512" y="594360"/>
            <a:ext cx="1325880" cy="365760"/>
          </a:xfrm>
          <a:prstGeom prst="rect">
            <a:avLst/>
          </a:prstGeom>
          <a:noFill/>
          <a:ln/>
        </p:spPr>
        <p:txBody>
          <a:bodyPr wrap="square" lIns="0" tIns="0" rIns="0" bIns="0" rtlCol="0" anchor="ctr"/>
          <a:lstStyle/>
          <a:p>
            <a:pPr algn="ctr" indent="0" marL="0">
              <a:buNone/>
            </a:pPr>
            <a:r>
              <a:rPr lang="en-US" sz="1150" b="1" dirty="0">
                <a:solidFill>
                  <a:srgbClr val="FFFFFF"/>
                </a:solidFill>
              </a:rPr>
              <a:t>Name</a:t>
            </a:r>
            <a:endParaRPr lang="en-US" sz="1150" dirty="0"/>
          </a:p>
        </p:txBody>
      </p:sp>
      <p:sp>
        <p:nvSpPr>
          <p:cNvPr id="8" name="Shape 6"/>
          <p:cNvSpPr/>
          <p:nvPr/>
        </p:nvSpPr>
        <p:spPr>
          <a:xfrm>
            <a:off x="1993392" y="594360"/>
            <a:ext cx="3063240" cy="365760"/>
          </a:xfrm>
          <a:prstGeom prst="rect">
            <a:avLst/>
          </a:prstGeom>
          <a:solidFill>
            <a:srgbClr val="1B3A6B"/>
          </a:solidFill>
          <a:ln w="12700">
            <a:solidFill>
              <a:srgbClr val="1E6FD9"/>
            </a:solidFill>
            <a:prstDash val="solid"/>
          </a:ln>
        </p:spPr>
      </p:sp>
      <p:sp>
        <p:nvSpPr>
          <p:cNvPr id="9" name="Text 7"/>
          <p:cNvSpPr/>
          <p:nvPr/>
        </p:nvSpPr>
        <p:spPr>
          <a:xfrm>
            <a:off x="1993392" y="594360"/>
            <a:ext cx="3063240" cy="365760"/>
          </a:xfrm>
          <a:prstGeom prst="rect">
            <a:avLst/>
          </a:prstGeom>
          <a:noFill/>
          <a:ln/>
        </p:spPr>
        <p:txBody>
          <a:bodyPr wrap="square" lIns="0" tIns="0" rIns="0" bIns="0" rtlCol="0" anchor="ctr"/>
          <a:lstStyle/>
          <a:p>
            <a:pPr algn="ctr" indent="0" marL="0">
              <a:buNone/>
            </a:pPr>
            <a:r>
              <a:rPr lang="en-US" sz="1150" b="1" dirty="0">
                <a:solidFill>
                  <a:srgbClr val="FFFFFF"/>
                </a:solidFill>
              </a:rPr>
              <a:t>Protocols</a:t>
            </a:r>
            <a:endParaRPr lang="en-US" sz="1150" dirty="0"/>
          </a:p>
        </p:txBody>
      </p:sp>
      <p:sp>
        <p:nvSpPr>
          <p:cNvPr id="10" name="Shape 8"/>
          <p:cNvSpPr/>
          <p:nvPr/>
        </p:nvSpPr>
        <p:spPr>
          <a:xfrm>
            <a:off x="5056632" y="594360"/>
            <a:ext cx="1417320" cy="365760"/>
          </a:xfrm>
          <a:prstGeom prst="rect">
            <a:avLst/>
          </a:prstGeom>
          <a:solidFill>
            <a:srgbClr val="1B3A6B"/>
          </a:solidFill>
          <a:ln w="12700">
            <a:solidFill>
              <a:srgbClr val="1E6FD9"/>
            </a:solidFill>
            <a:prstDash val="solid"/>
          </a:ln>
        </p:spPr>
      </p:sp>
      <p:sp>
        <p:nvSpPr>
          <p:cNvPr id="11" name="Text 9"/>
          <p:cNvSpPr/>
          <p:nvPr/>
        </p:nvSpPr>
        <p:spPr>
          <a:xfrm>
            <a:off x="5056632" y="594360"/>
            <a:ext cx="1417320" cy="365760"/>
          </a:xfrm>
          <a:prstGeom prst="rect">
            <a:avLst/>
          </a:prstGeom>
          <a:noFill/>
          <a:ln/>
        </p:spPr>
        <p:txBody>
          <a:bodyPr wrap="square" lIns="0" tIns="0" rIns="0" bIns="0" rtlCol="0" anchor="ctr"/>
          <a:lstStyle/>
          <a:p>
            <a:pPr algn="ctr" indent="0" marL="0">
              <a:buNone/>
            </a:pPr>
            <a:r>
              <a:rPr lang="en-US" sz="1150" b="1" dirty="0">
                <a:solidFill>
                  <a:srgbClr val="FFFFFF"/>
                </a:solidFill>
              </a:rPr>
              <a:t>Device</a:t>
            </a:r>
            <a:endParaRPr lang="en-US" sz="1150" dirty="0"/>
          </a:p>
        </p:txBody>
      </p:sp>
      <p:sp>
        <p:nvSpPr>
          <p:cNvPr id="12" name="Shape 10"/>
          <p:cNvSpPr/>
          <p:nvPr/>
        </p:nvSpPr>
        <p:spPr>
          <a:xfrm>
            <a:off x="6473952" y="594360"/>
            <a:ext cx="1051560" cy="365760"/>
          </a:xfrm>
          <a:prstGeom prst="rect">
            <a:avLst/>
          </a:prstGeom>
          <a:solidFill>
            <a:srgbClr val="1B3A6B"/>
          </a:solidFill>
          <a:ln w="12700">
            <a:solidFill>
              <a:srgbClr val="1E6FD9"/>
            </a:solidFill>
            <a:prstDash val="solid"/>
          </a:ln>
        </p:spPr>
      </p:sp>
      <p:sp>
        <p:nvSpPr>
          <p:cNvPr id="13" name="Text 11"/>
          <p:cNvSpPr/>
          <p:nvPr/>
        </p:nvSpPr>
        <p:spPr>
          <a:xfrm>
            <a:off x="6473952" y="594360"/>
            <a:ext cx="1051560" cy="365760"/>
          </a:xfrm>
          <a:prstGeom prst="rect">
            <a:avLst/>
          </a:prstGeom>
          <a:noFill/>
          <a:ln/>
        </p:spPr>
        <p:txBody>
          <a:bodyPr wrap="square" lIns="0" tIns="0" rIns="0" bIns="0" rtlCol="0" anchor="ctr"/>
          <a:lstStyle/>
          <a:p>
            <a:pPr algn="ctr" indent="0" marL="0">
              <a:buNone/>
            </a:pPr>
            <a:r>
              <a:rPr lang="en-US" sz="1150" b="1" dirty="0">
                <a:solidFill>
                  <a:srgbClr val="FFFFFF"/>
                </a:solidFill>
              </a:rPr>
              <a:t>Mnemonic</a:t>
            </a:r>
            <a:endParaRPr lang="en-US" sz="1150" dirty="0"/>
          </a:p>
        </p:txBody>
      </p:sp>
      <p:sp>
        <p:nvSpPr>
          <p:cNvPr id="14" name="Shape 12"/>
          <p:cNvSpPr/>
          <p:nvPr/>
        </p:nvSpPr>
        <p:spPr>
          <a:xfrm>
            <a:off x="7525512" y="594360"/>
            <a:ext cx="1417320" cy="365760"/>
          </a:xfrm>
          <a:prstGeom prst="rect">
            <a:avLst/>
          </a:prstGeom>
          <a:solidFill>
            <a:srgbClr val="1B3A6B"/>
          </a:solidFill>
          <a:ln w="12700">
            <a:solidFill>
              <a:srgbClr val="1E6FD9"/>
            </a:solidFill>
            <a:prstDash val="solid"/>
          </a:ln>
        </p:spPr>
      </p:sp>
      <p:sp>
        <p:nvSpPr>
          <p:cNvPr id="15" name="Text 13"/>
          <p:cNvSpPr/>
          <p:nvPr/>
        </p:nvSpPr>
        <p:spPr>
          <a:xfrm>
            <a:off x="7525512" y="594360"/>
            <a:ext cx="1417320" cy="365760"/>
          </a:xfrm>
          <a:prstGeom prst="rect">
            <a:avLst/>
          </a:prstGeom>
          <a:noFill/>
          <a:ln/>
        </p:spPr>
        <p:txBody>
          <a:bodyPr wrap="square" lIns="0" tIns="0" rIns="0" bIns="0" rtlCol="0" anchor="ctr"/>
          <a:lstStyle/>
          <a:p>
            <a:pPr algn="ctr" indent="0" marL="0">
              <a:buNone/>
            </a:pPr>
            <a:r>
              <a:rPr lang="en-US" sz="1150" b="1" dirty="0">
                <a:solidFill>
                  <a:srgbClr val="FFFFFF"/>
                </a:solidFill>
              </a:rPr>
              <a:t>Wireshark</a:t>
            </a:r>
            <a:endParaRPr lang="en-US" sz="1150" dirty="0"/>
          </a:p>
        </p:txBody>
      </p:sp>
      <p:sp>
        <p:nvSpPr>
          <p:cNvPr id="16" name="Shape 14"/>
          <p:cNvSpPr/>
          <p:nvPr/>
        </p:nvSpPr>
        <p:spPr>
          <a:xfrm>
            <a:off x="164592" y="1005840"/>
            <a:ext cx="8778240" cy="457200"/>
          </a:xfrm>
          <a:prstGeom prst="rect">
            <a:avLst/>
          </a:prstGeom>
          <a:solidFill>
            <a:srgbClr val="EEF3FC"/>
          </a:solidFill>
          <a:ln w="12700">
            <a:solidFill>
              <a:srgbClr val="D1D9E6"/>
            </a:solidFill>
            <a:prstDash val="solid"/>
          </a:ln>
        </p:spPr>
      </p:sp>
      <p:sp>
        <p:nvSpPr>
          <p:cNvPr id="17" name="Shape 15"/>
          <p:cNvSpPr/>
          <p:nvPr/>
        </p:nvSpPr>
        <p:spPr>
          <a:xfrm>
            <a:off x="164592" y="1005840"/>
            <a:ext cx="502920" cy="457200"/>
          </a:xfrm>
          <a:prstGeom prst="rect">
            <a:avLst/>
          </a:prstGeom>
          <a:solidFill>
            <a:srgbClr val="E74C3C">
              <a:alpha val="70000"/>
            </a:srgbClr>
          </a:solidFill>
          <a:ln w="12700">
            <a:solidFill>
              <a:srgbClr val="E74C3C"/>
            </a:solidFill>
            <a:prstDash val="solid"/>
          </a:ln>
        </p:spPr>
      </p:sp>
      <p:sp>
        <p:nvSpPr>
          <p:cNvPr id="18" name="Text 16"/>
          <p:cNvSpPr/>
          <p:nvPr/>
        </p:nvSpPr>
        <p:spPr>
          <a:xfrm>
            <a:off x="164592" y="1005840"/>
            <a:ext cx="502920" cy="457200"/>
          </a:xfrm>
          <a:prstGeom prst="rect">
            <a:avLst/>
          </a:prstGeom>
          <a:noFill/>
          <a:ln/>
        </p:spPr>
        <p:txBody>
          <a:bodyPr wrap="square" lIns="0" tIns="0" rIns="0" bIns="0" rtlCol="0" anchor="ctr"/>
          <a:lstStyle/>
          <a:p>
            <a:pPr algn="ctr" indent="0" marL="0">
              <a:buNone/>
            </a:pPr>
            <a:r>
              <a:rPr lang="en-US" sz="1150" dirty="0">
                <a:solidFill>
                  <a:srgbClr val="1A1A2E"/>
                </a:solidFill>
                <a:latin typeface="Calibri" pitchFamily="34" charset="0"/>
                <a:ea typeface="Calibri" pitchFamily="34" charset="-122"/>
                <a:cs typeface="Calibri" pitchFamily="34" charset="-120"/>
              </a:rPr>
              <a:t>7</a:t>
            </a:r>
            <a:endParaRPr lang="en-US" sz="1150" dirty="0"/>
          </a:p>
        </p:txBody>
      </p:sp>
      <p:sp>
        <p:nvSpPr>
          <p:cNvPr id="19" name="Text 17"/>
          <p:cNvSpPr/>
          <p:nvPr/>
        </p:nvSpPr>
        <p:spPr>
          <a:xfrm>
            <a:off x="667512" y="1005840"/>
            <a:ext cx="1325880" cy="457200"/>
          </a:xfrm>
          <a:prstGeom prst="rect">
            <a:avLst/>
          </a:prstGeom>
          <a:noFill/>
          <a:ln/>
        </p:spPr>
        <p:txBody>
          <a:bodyPr wrap="square" lIns="0" tIns="0" rIns="0" bIns="0" rtlCol="0" anchor="ctr"/>
          <a:lstStyle/>
          <a:p>
            <a:pPr algn="ctr" indent="0" marL="0">
              <a:buNone/>
            </a:pPr>
            <a:r>
              <a:rPr lang="en-US" sz="1150" dirty="0">
                <a:solidFill>
                  <a:srgbClr val="1A1A2E"/>
                </a:solidFill>
                <a:latin typeface="Calibri" pitchFamily="34" charset="0"/>
                <a:ea typeface="Calibri" pitchFamily="34" charset="-122"/>
                <a:cs typeface="Calibri" pitchFamily="34" charset="-120"/>
              </a:rPr>
              <a:t>Application</a:t>
            </a:r>
            <a:endParaRPr lang="en-US" sz="1150" dirty="0"/>
          </a:p>
        </p:txBody>
      </p:sp>
      <p:sp>
        <p:nvSpPr>
          <p:cNvPr id="20" name="Text 18"/>
          <p:cNvSpPr/>
          <p:nvPr/>
        </p:nvSpPr>
        <p:spPr>
          <a:xfrm>
            <a:off x="1993392" y="1005840"/>
            <a:ext cx="3063240" cy="457200"/>
          </a:xfrm>
          <a:prstGeom prst="rect">
            <a:avLst/>
          </a:prstGeom>
          <a:noFill/>
          <a:ln/>
        </p:spPr>
        <p:txBody>
          <a:bodyPr wrap="square" lIns="0" tIns="0" rIns="0" bIns="0" rtlCol="0" anchor="ctr"/>
          <a:lstStyle/>
          <a:p>
            <a:pPr algn="ctr" indent="0" marL="0">
              <a:buNone/>
            </a:pPr>
            <a:r>
              <a:rPr lang="en-US" sz="1050" dirty="0">
                <a:solidFill>
                  <a:srgbClr val="1A1A2E"/>
                </a:solidFill>
                <a:latin typeface="Calibri" pitchFamily="34" charset="0"/>
                <a:ea typeface="Calibri" pitchFamily="34" charset="-122"/>
                <a:cs typeface="Calibri" pitchFamily="34" charset="-120"/>
              </a:rPr>
              <a:t>HTTP/HTTPS, FTP, DNS, SMTP, SSH</a:t>
            </a:r>
            <a:endParaRPr lang="en-US" sz="1050" dirty="0"/>
          </a:p>
        </p:txBody>
      </p:sp>
      <p:sp>
        <p:nvSpPr>
          <p:cNvPr id="21" name="Text 19"/>
          <p:cNvSpPr/>
          <p:nvPr/>
        </p:nvSpPr>
        <p:spPr>
          <a:xfrm>
            <a:off x="5056632" y="1005840"/>
            <a:ext cx="1417320" cy="457200"/>
          </a:xfrm>
          <a:prstGeom prst="rect">
            <a:avLst/>
          </a:prstGeom>
          <a:noFill/>
          <a:ln/>
        </p:spPr>
        <p:txBody>
          <a:bodyPr wrap="square" lIns="0" tIns="0" rIns="0" bIns="0" rtlCol="0" anchor="ctr"/>
          <a:lstStyle/>
          <a:p>
            <a:pPr algn="ctr" indent="0" marL="0">
              <a:buNone/>
            </a:pPr>
            <a:r>
              <a:rPr lang="en-US" sz="1150" dirty="0">
                <a:solidFill>
                  <a:srgbClr val="1A1A2E"/>
                </a:solidFill>
                <a:latin typeface="Calibri" pitchFamily="34" charset="0"/>
                <a:ea typeface="Calibri" pitchFamily="34" charset="-122"/>
                <a:cs typeface="Calibri" pitchFamily="34" charset="-120"/>
              </a:rPr>
              <a:t>L7 Firewall</a:t>
            </a:r>
            <a:endParaRPr lang="en-US" sz="1150" dirty="0"/>
          </a:p>
        </p:txBody>
      </p:sp>
      <p:sp>
        <p:nvSpPr>
          <p:cNvPr id="22" name="Text 20"/>
          <p:cNvSpPr/>
          <p:nvPr/>
        </p:nvSpPr>
        <p:spPr>
          <a:xfrm>
            <a:off x="6473952" y="1005840"/>
            <a:ext cx="1051560" cy="457200"/>
          </a:xfrm>
          <a:prstGeom prst="rect">
            <a:avLst/>
          </a:prstGeom>
          <a:noFill/>
          <a:ln/>
        </p:spPr>
        <p:txBody>
          <a:bodyPr wrap="square" lIns="0" tIns="0" rIns="0" bIns="0" rtlCol="0" anchor="ctr"/>
          <a:lstStyle/>
          <a:p>
            <a:pPr algn="ctr" indent="0" marL="0">
              <a:buNone/>
            </a:pPr>
            <a:r>
              <a:rPr lang="en-US" sz="1150" dirty="0">
                <a:solidFill>
                  <a:srgbClr val="1A1A2E"/>
                </a:solidFill>
                <a:latin typeface="Calibri" pitchFamily="34" charset="0"/>
                <a:ea typeface="Calibri" pitchFamily="34" charset="-122"/>
                <a:cs typeface="Calibri" pitchFamily="34" charset="-120"/>
              </a:rPr>
              <a:t>All</a:t>
            </a:r>
            <a:endParaRPr lang="en-US" sz="1150" dirty="0"/>
          </a:p>
        </p:txBody>
      </p:sp>
      <p:sp>
        <p:nvSpPr>
          <p:cNvPr id="23" name="Text 21"/>
          <p:cNvSpPr/>
          <p:nvPr/>
        </p:nvSpPr>
        <p:spPr>
          <a:xfrm>
            <a:off x="7525512" y="1005840"/>
            <a:ext cx="1417320" cy="457200"/>
          </a:xfrm>
          <a:prstGeom prst="rect">
            <a:avLst/>
          </a:prstGeom>
          <a:noFill/>
          <a:ln/>
        </p:spPr>
        <p:txBody>
          <a:bodyPr wrap="square" lIns="0" tIns="0" rIns="0" bIns="0" rtlCol="0" anchor="ctr"/>
          <a:lstStyle/>
          <a:p>
            <a:pPr algn="ctr" indent="0" marL="0">
              <a:buNone/>
            </a:pPr>
            <a:r>
              <a:rPr lang="en-US" sz="1150" dirty="0">
                <a:solidFill>
                  <a:srgbClr val="1A1A2E"/>
                </a:solidFill>
                <a:latin typeface="Calibri" pitchFamily="34" charset="0"/>
                <a:ea typeface="Calibri" pitchFamily="34" charset="-122"/>
                <a:cs typeface="Calibri" pitchFamily="34" charset="-120"/>
              </a:rPr>
              <a:t>http, dns</a:t>
            </a:r>
            <a:endParaRPr lang="en-US" sz="1150" dirty="0"/>
          </a:p>
        </p:txBody>
      </p:sp>
      <p:sp>
        <p:nvSpPr>
          <p:cNvPr id="24" name="Shape 22"/>
          <p:cNvSpPr/>
          <p:nvPr/>
        </p:nvSpPr>
        <p:spPr>
          <a:xfrm>
            <a:off x="164592" y="1536192"/>
            <a:ext cx="8778240" cy="457200"/>
          </a:xfrm>
          <a:prstGeom prst="rect">
            <a:avLst/>
          </a:prstGeom>
          <a:solidFill>
            <a:srgbClr val="FFFFFF"/>
          </a:solidFill>
          <a:ln w="12700">
            <a:solidFill>
              <a:srgbClr val="D1D9E6"/>
            </a:solidFill>
            <a:prstDash val="solid"/>
          </a:ln>
        </p:spPr>
      </p:sp>
      <p:sp>
        <p:nvSpPr>
          <p:cNvPr id="25" name="Shape 23"/>
          <p:cNvSpPr/>
          <p:nvPr/>
        </p:nvSpPr>
        <p:spPr>
          <a:xfrm>
            <a:off x="164592" y="1536192"/>
            <a:ext cx="502920" cy="457200"/>
          </a:xfrm>
          <a:prstGeom prst="rect">
            <a:avLst/>
          </a:prstGeom>
          <a:solidFill>
            <a:srgbClr val="E67E22">
              <a:alpha val="70000"/>
            </a:srgbClr>
          </a:solidFill>
          <a:ln w="12700">
            <a:solidFill>
              <a:srgbClr val="E67E22"/>
            </a:solidFill>
            <a:prstDash val="solid"/>
          </a:ln>
        </p:spPr>
      </p:sp>
      <p:sp>
        <p:nvSpPr>
          <p:cNvPr id="26" name="Text 24"/>
          <p:cNvSpPr/>
          <p:nvPr/>
        </p:nvSpPr>
        <p:spPr>
          <a:xfrm>
            <a:off x="164592" y="1536192"/>
            <a:ext cx="502920" cy="457200"/>
          </a:xfrm>
          <a:prstGeom prst="rect">
            <a:avLst/>
          </a:prstGeom>
          <a:noFill/>
          <a:ln/>
        </p:spPr>
        <p:txBody>
          <a:bodyPr wrap="square" lIns="0" tIns="0" rIns="0" bIns="0" rtlCol="0" anchor="ctr"/>
          <a:lstStyle/>
          <a:p>
            <a:pPr algn="ctr" indent="0" marL="0">
              <a:buNone/>
            </a:pPr>
            <a:r>
              <a:rPr lang="en-US" sz="1150" dirty="0">
                <a:solidFill>
                  <a:srgbClr val="1A1A2E"/>
                </a:solidFill>
                <a:latin typeface="Calibri" pitchFamily="34" charset="0"/>
                <a:ea typeface="Calibri" pitchFamily="34" charset="-122"/>
                <a:cs typeface="Calibri" pitchFamily="34" charset="-120"/>
              </a:rPr>
              <a:t>6</a:t>
            </a:r>
            <a:endParaRPr lang="en-US" sz="1150" dirty="0"/>
          </a:p>
        </p:txBody>
      </p:sp>
      <p:sp>
        <p:nvSpPr>
          <p:cNvPr id="27" name="Text 25"/>
          <p:cNvSpPr/>
          <p:nvPr/>
        </p:nvSpPr>
        <p:spPr>
          <a:xfrm>
            <a:off x="667512" y="1536192"/>
            <a:ext cx="1325880" cy="457200"/>
          </a:xfrm>
          <a:prstGeom prst="rect">
            <a:avLst/>
          </a:prstGeom>
          <a:noFill/>
          <a:ln/>
        </p:spPr>
        <p:txBody>
          <a:bodyPr wrap="square" lIns="0" tIns="0" rIns="0" bIns="0" rtlCol="0" anchor="ctr"/>
          <a:lstStyle/>
          <a:p>
            <a:pPr algn="ctr" indent="0" marL="0">
              <a:buNone/>
            </a:pPr>
            <a:r>
              <a:rPr lang="en-US" sz="1150" dirty="0">
                <a:solidFill>
                  <a:srgbClr val="1A1A2E"/>
                </a:solidFill>
                <a:latin typeface="Calibri" pitchFamily="34" charset="0"/>
                <a:ea typeface="Calibri" pitchFamily="34" charset="-122"/>
                <a:cs typeface="Calibri" pitchFamily="34" charset="-120"/>
              </a:rPr>
              <a:t>Presentation</a:t>
            </a:r>
            <a:endParaRPr lang="en-US" sz="1150" dirty="0"/>
          </a:p>
        </p:txBody>
      </p:sp>
      <p:sp>
        <p:nvSpPr>
          <p:cNvPr id="28" name="Text 26"/>
          <p:cNvSpPr/>
          <p:nvPr/>
        </p:nvSpPr>
        <p:spPr>
          <a:xfrm>
            <a:off x="1993392" y="1536192"/>
            <a:ext cx="3063240" cy="457200"/>
          </a:xfrm>
          <a:prstGeom prst="rect">
            <a:avLst/>
          </a:prstGeom>
          <a:noFill/>
          <a:ln/>
        </p:spPr>
        <p:txBody>
          <a:bodyPr wrap="square" lIns="0" tIns="0" rIns="0" bIns="0" rtlCol="0" anchor="ctr"/>
          <a:lstStyle/>
          <a:p>
            <a:pPr algn="ctr" indent="0" marL="0">
              <a:buNone/>
            </a:pPr>
            <a:r>
              <a:rPr lang="en-US" sz="1050" dirty="0">
                <a:solidFill>
                  <a:srgbClr val="1A1A2E"/>
                </a:solidFill>
                <a:latin typeface="Calibri" pitchFamily="34" charset="0"/>
                <a:ea typeface="Calibri" pitchFamily="34" charset="-122"/>
                <a:cs typeface="Calibri" pitchFamily="34" charset="-120"/>
              </a:rPr>
              <a:t>SSL/TLS, JPEG, MP4, ASCII</a:t>
            </a:r>
            <a:endParaRPr lang="en-US" sz="1050" dirty="0"/>
          </a:p>
        </p:txBody>
      </p:sp>
      <p:sp>
        <p:nvSpPr>
          <p:cNvPr id="29" name="Text 27"/>
          <p:cNvSpPr/>
          <p:nvPr/>
        </p:nvSpPr>
        <p:spPr>
          <a:xfrm>
            <a:off x="5056632" y="1536192"/>
            <a:ext cx="1417320" cy="457200"/>
          </a:xfrm>
          <a:prstGeom prst="rect">
            <a:avLst/>
          </a:prstGeom>
          <a:noFill/>
          <a:ln/>
        </p:spPr>
        <p:txBody>
          <a:bodyPr wrap="square" lIns="0" tIns="0" rIns="0" bIns="0" rtlCol="0" anchor="ctr"/>
          <a:lstStyle/>
          <a:p>
            <a:pPr algn="ctr" indent="0" marL="0">
              <a:buNone/>
            </a:pPr>
            <a:r>
              <a:rPr lang="en-US" sz="1150" dirty="0">
                <a:solidFill>
                  <a:srgbClr val="1A1A2E"/>
                </a:solidFill>
                <a:latin typeface="Calibri" pitchFamily="34" charset="0"/>
                <a:ea typeface="Calibri" pitchFamily="34" charset="-122"/>
                <a:cs typeface="Calibri" pitchFamily="34" charset="-120"/>
              </a:rPr>
              <a:t>—</a:t>
            </a:r>
            <a:endParaRPr lang="en-US" sz="1150" dirty="0"/>
          </a:p>
        </p:txBody>
      </p:sp>
      <p:sp>
        <p:nvSpPr>
          <p:cNvPr id="30" name="Text 28"/>
          <p:cNvSpPr/>
          <p:nvPr/>
        </p:nvSpPr>
        <p:spPr>
          <a:xfrm>
            <a:off x="6473952" y="1536192"/>
            <a:ext cx="1051560" cy="457200"/>
          </a:xfrm>
          <a:prstGeom prst="rect">
            <a:avLst/>
          </a:prstGeom>
          <a:noFill/>
          <a:ln/>
        </p:spPr>
        <p:txBody>
          <a:bodyPr wrap="square" lIns="0" tIns="0" rIns="0" bIns="0" rtlCol="0" anchor="ctr"/>
          <a:lstStyle/>
          <a:p>
            <a:pPr algn="ctr" indent="0" marL="0">
              <a:buNone/>
            </a:pPr>
            <a:r>
              <a:rPr lang="en-US" sz="1150" dirty="0">
                <a:solidFill>
                  <a:srgbClr val="1A1A2E"/>
                </a:solidFill>
                <a:latin typeface="Calibri" pitchFamily="34" charset="0"/>
                <a:ea typeface="Calibri" pitchFamily="34" charset="-122"/>
                <a:cs typeface="Calibri" pitchFamily="34" charset="-120"/>
              </a:rPr>
              <a:t>People</a:t>
            </a:r>
            <a:endParaRPr lang="en-US" sz="1150" dirty="0"/>
          </a:p>
        </p:txBody>
      </p:sp>
      <p:sp>
        <p:nvSpPr>
          <p:cNvPr id="31" name="Text 29"/>
          <p:cNvSpPr/>
          <p:nvPr/>
        </p:nvSpPr>
        <p:spPr>
          <a:xfrm>
            <a:off x="7525512" y="1536192"/>
            <a:ext cx="1417320" cy="457200"/>
          </a:xfrm>
          <a:prstGeom prst="rect">
            <a:avLst/>
          </a:prstGeom>
          <a:noFill/>
          <a:ln/>
        </p:spPr>
        <p:txBody>
          <a:bodyPr wrap="square" lIns="0" tIns="0" rIns="0" bIns="0" rtlCol="0" anchor="ctr"/>
          <a:lstStyle/>
          <a:p>
            <a:pPr algn="ctr" indent="0" marL="0">
              <a:buNone/>
            </a:pPr>
            <a:r>
              <a:rPr lang="en-US" sz="1150" dirty="0">
                <a:solidFill>
                  <a:srgbClr val="1A1A2E"/>
                </a:solidFill>
                <a:latin typeface="Calibri" pitchFamily="34" charset="0"/>
                <a:ea typeface="Calibri" pitchFamily="34" charset="-122"/>
                <a:cs typeface="Calibri" pitchFamily="34" charset="-120"/>
              </a:rPr>
              <a:t>tls, ssl</a:t>
            </a:r>
            <a:endParaRPr lang="en-US" sz="1150" dirty="0"/>
          </a:p>
        </p:txBody>
      </p:sp>
      <p:sp>
        <p:nvSpPr>
          <p:cNvPr id="32" name="Shape 30"/>
          <p:cNvSpPr/>
          <p:nvPr/>
        </p:nvSpPr>
        <p:spPr>
          <a:xfrm>
            <a:off x="164592" y="2066544"/>
            <a:ext cx="8778240" cy="457200"/>
          </a:xfrm>
          <a:prstGeom prst="rect">
            <a:avLst/>
          </a:prstGeom>
          <a:solidFill>
            <a:srgbClr val="EEF3FC"/>
          </a:solidFill>
          <a:ln w="12700">
            <a:solidFill>
              <a:srgbClr val="D1D9E6"/>
            </a:solidFill>
            <a:prstDash val="solid"/>
          </a:ln>
        </p:spPr>
      </p:sp>
      <p:sp>
        <p:nvSpPr>
          <p:cNvPr id="33" name="Shape 31"/>
          <p:cNvSpPr/>
          <p:nvPr/>
        </p:nvSpPr>
        <p:spPr>
          <a:xfrm>
            <a:off x="164592" y="2066544"/>
            <a:ext cx="502920" cy="457200"/>
          </a:xfrm>
          <a:prstGeom prst="rect">
            <a:avLst/>
          </a:prstGeom>
          <a:solidFill>
            <a:srgbClr val="F1C40F">
              <a:alpha val="70000"/>
            </a:srgbClr>
          </a:solidFill>
          <a:ln w="12700">
            <a:solidFill>
              <a:srgbClr val="F1C40F"/>
            </a:solidFill>
            <a:prstDash val="solid"/>
          </a:ln>
        </p:spPr>
      </p:sp>
      <p:sp>
        <p:nvSpPr>
          <p:cNvPr id="34" name="Text 32"/>
          <p:cNvSpPr/>
          <p:nvPr/>
        </p:nvSpPr>
        <p:spPr>
          <a:xfrm>
            <a:off x="164592" y="2066544"/>
            <a:ext cx="502920" cy="457200"/>
          </a:xfrm>
          <a:prstGeom prst="rect">
            <a:avLst/>
          </a:prstGeom>
          <a:noFill/>
          <a:ln/>
        </p:spPr>
        <p:txBody>
          <a:bodyPr wrap="square" lIns="0" tIns="0" rIns="0" bIns="0" rtlCol="0" anchor="ctr"/>
          <a:lstStyle/>
          <a:p>
            <a:pPr algn="ctr" indent="0" marL="0">
              <a:buNone/>
            </a:pPr>
            <a:r>
              <a:rPr lang="en-US" sz="1150" dirty="0">
                <a:solidFill>
                  <a:srgbClr val="1A1A2E"/>
                </a:solidFill>
                <a:latin typeface="Calibri" pitchFamily="34" charset="0"/>
                <a:ea typeface="Calibri" pitchFamily="34" charset="-122"/>
                <a:cs typeface="Calibri" pitchFamily="34" charset="-120"/>
              </a:rPr>
              <a:t>5</a:t>
            </a:r>
            <a:endParaRPr lang="en-US" sz="1150" dirty="0"/>
          </a:p>
        </p:txBody>
      </p:sp>
      <p:sp>
        <p:nvSpPr>
          <p:cNvPr id="35" name="Text 33"/>
          <p:cNvSpPr/>
          <p:nvPr/>
        </p:nvSpPr>
        <p:spPr>
          <a:xfrm>
            <a:off x="667512" y="2066544"/>
            <a:ext cx="1325880" cy="457200"/>
          </a:xfrm>
          <a:prstGeom prst="rect">
            <a:avLst/>
          </a:prstGeom>
          <a:noFill/>
          <a:ln/>
        </p:spPr>
        <p:txBody>
          <a:bodyPr wrap="square" lIns="0" tIns="0" rIns="0" bIns="0" rtlCol="0" anchor="ctr"/>
          <a:lstStyle/>
          <a:p>
            <a:pPr algn="ctr" indent="0" marL="0">
              <a:buNone/>
            </a:pPr>
            <a:r>
              <a:rPr lang="en-US" sz="1150" dirty="0">
                <a:solidFill>
                  <a:srgbClr val="1A1A2E"/>
                </a:solidFill>
                <a:latin typeface="Calibri" pitchFamily="34" charset="0"/>
                <a:ea typeface="Calibri" pitchFamily="34" charset="-122"/>
                <a:cs typeface="Calibri" pitchFamily="34" charset="-120"/>
              </a:rPr>
              <a:t>Session</a:t>
            </a:r>
            <a:endParaRPr lang="en-US" sz="1150" dirty="0"/>
          </a:p>
        </p:txBody>
      </p:sp>
      <p:sp>
        <p:nvSpPr>
          <p:cNvPr id="36" name="Text 34"/>
          <p:cNvSpPr/>
          <p:nvPr/>
        </p:nvSpPr>
        <p:spPr>
          <a:xfrm>
            <a:off x="1993392" y="2066544"/>
            <a:ext cx="3063240" cy="457200"/>
          </a:xfrm>
          <a:prstGeom prst="rect">
            <a:avLst/>
          </a:prstGeom>
          <a:noFill/>
          <a:ln/>
        </p:spPr>
        <p:txBody>
          <a:bodyPr wrap="square" lIns="0" tIns="0" rIns="0" bIns="0" rtlCol="0" anchor="ctr"/>
          <a:lstStyle/>
          <a:p>
            <a:pPr algn="ctr" indent="0" marL="0">
              <a:buNone/>
            </a:pPr>
            <a:r>
              <a:rPr lang="en-US" sz="1050" dirty="0">
                <a:solidFill>
                  <a:srgbClr val="1A1A2E"/>
                </a:solidFill>
                <a:latin typeface="Calibri" pitchFamily="34" charset="0"/>
                <a:ea typeface="Calibri" pitchFamily="34" charset="-122"/>
                <a:cs typeface="Calibri" pitchFamily="34" charset="-120"/>
              </a:rPr>
              <a:t>NetBIOS, RPC, SIP, NFS</a:t>
            </a:r>
            <a:endParaRPr lang="en-US" sz="1050" dirty="0"/>
          </a:p>
        </p:txBody>
      </p:sp>
      <p:sp>
        <p:nvSpPr>
          <p:cNvPr id="37" name="Text 35"/>
          <p:cNvSpPr/>
          <p:nvPr/>
        </p:nvSpPr>
        <p:spPr>
          <a:xfrm>
            <a:off x="5056632" y="2066544"/>
            <a:ext cx="1417320" cy="457200"/>
          </a:xfrm>
          <a:prstGeom prst="rect">
            <a:avLst/>
          </a:prstGeom>
          <a:noFill/>
          <a:ln/>
        </p:spPr>
        <p:txBody>
          <a:bodyPr wrap="square" lIns="0" tIns="0" rIns="0" bIns="0" rtlCol="0" anchor="ctr"/>
          <a:lstStyle/>
          <a:p>
            <a:pPr algn="ctr" indent="0" marL="0">
              <a:buNone/>
            </a:pPr>
            <a:r>
              <a:rPr lang="en-US" sz="1150" dirty="0">
                <a:solidFill>
                  <a:srgbClr val="1A1A2E"/>
                </a:solidFill>
                <a:latin typeface="Calibri" pitchFamily="34" charset="0"/>
                <a:ea typeface="Calibri" pitchFamily="34" charset="-122"/>
                <a:cs typeface="Calibri" pitchFamily="34" charset="-120"/>
              </a:rPr>
              <a:t>—</a:t>
            </a:r>
            <a:endParaRPr lang="en-US" sz="1150" dirty="0"/>
          </a:p>
        </p:txBody>
      </p:sp>
      <p:sp>
        <p:nvSpPr>
          <p:cNvPr id="38" name="Text 36"/>
          <p:cNvSpPr/>
          <p:nvPr/>
        </p:nvSpPr>
        <p:spPr>
          <a:xfrm>
            <a:off x="6473952" y="2066544"/>
            <a:ext cx="1051560" cy="457200"/>
          </a:xfrm>
          <a:prstGeom prst="rect">
            <a:avLst/>
          </a:prstGeom>
          <a:noFill/>
          <a:ln/>
        </p:spPr>
        <p:txBody>
          <a:bodyPr wrap="square" lIns="0" tIns="0" rIns="0" bIns="0" rtlCol="0" anchor="ctr"/>
          <a:lstStyle/>
          <a:p>
            <a:pPr algn="ctr" indent="0" marL="0">
              <a:buNone/>
            </a:pPr>
            <a:r>
              <a:rPr lang="en-US" sz="1150" dirty="0">
                <a:solidFill>
                  <a:srgbClr val="1A1A2E"/>
                </a:solidFill>
                <a:latin typeface="Calibri" pitchFamily="34" charset="0"/>
                <a:ea typeface="Calibri" pitchFamily="34" charset="-122"/>
                <a:cs typeface="Calibri" pitchFamily="34" charset="-120"/>
              </a:rPr>
              <a:t>Seem</a:t>
            </a:r>
            <a:endParaRPr lang="en-US" sz="1150" dirty="0"/>
          </a:p>
        </p:txBody>
      </p:sp>
      <p:sp>
        <p:nvSpPr>
          <p:cNvPr id="39" name="Text 37"/>
          <p:cNvSpPr/>
          <p:nvPr/>
        </p:nvSpPr>
        <p:spPr>
          <a:xfrm>
            <a:off x="7525512" y="2066544"/>
            <a:ext cx="1417320" cy="457200"/>
          </a:xfrm>
          <a:prstGeom prst="rect">
            <a:avLst/>
          </a:prstGeom>
          <a:noFill/>
          <a:ln/>
        </p:spPr>
        <p:txBody>
          <a:bodyPr wrap="square" lIns="0" tIns="0" rIns="0" bIns="0" rtlCol="0" anchor="ctr"/>
          <a:lstStyle/>
          <a:p>
            <a:pPr algn="ctr" indent="0" marL="0">
              <a:buNone/>
            </a:pPr>
            <a:r>
              <a:rPr lang="en-US" sz="1150" dirty="0">
                <a:solidFill>
                  <a:srgbClr val="1A1A2E"/>
                </a:solidFill>
                <a:latin typeface="Calibri" pitchFamily="34" charset="0"/>
                <a:ea typeface="Calibri" pitchFamily="34" charset="-122"/>
                <a:cs typeface="Calibri" pitchFamily="34" charset="-120"/>
              </a:rPr>
              <a:t>sip</a:t>
            </a:r>
            <a:endParaRPr lang="en-US" sz="1150" dirty="0"/>
          </a:p>
        </p:txBody>
      </p:sp>
      <p:sp>
        <p:nvSpPr>
          <p:cNvPr id="40" name="Shape 38"/>
          <p:cNvSpPr/>
          <p:nvPr/>
        </p:nvSpPr>
        <p:spPr>
          <a:xfrm>
            <a:off x="164592" y="2596896"/>
            <a:ext cx="8778240" cy="457200"/>
          </a:xfrm>
          <a:prstGeom prst="rect">
            <a:avLst/>
          </a:prstGeom>
          <a:solidFill>
            <a:srgbClr val="FFFFFF"/>
          </a:solidFill>
          <a:ln w="12700">
            <a:solidFill>
              <a:srgbClr val="D1D9E6"/>
            </a:solidFill>
            <a:prstDash val="solid"/>
          </a:ln>
        </p:spPr>
      </p:sp>
      <p:sp>
        <p:nvSpPr>
          <p:cNvPr id="41" name="Shape 39"/>
          <p:cNvSpPr/>
          <p:nvPr/>
        </p:nvSpPr>
        <p:spPr>
          <a:xfrm>
            <a:off x="164592" y="2596896"/>
            <a:ext cx="502920" cy="457200"/>
          </a:xfrm>
          <a:prstGeom prst="rect">
            <a:avLst/>
          </a:prstGeom>
          <a:solidFill>
            <a:srgbClr val="2ECC71">
              <a:alpha val="70000"/>
            </a:srgbClr>
          </a:solidFill>
          <a:ln w="12700">
            <a:solidFill>
              <a:srgbClr val="2ECC71"/>
            </a:solidFill>
            <a:prstDash val="solid"/>
          </a:ln>
        </p:spPr>
      </p:sp>
      <p:sp>
        <p:nvSpPr>
          <p:cNvPr id="42" name="Text 40"/>
          <p:cNvSpPr/>
          <p:nvPr/>
        </p:nvSpPr>
        <p:spPr>
          <a:xfrm>
            <a:off x="164592" y="2596896"/>
            <a:ext cx="502920" cy="457200"/>
          </a:xfrm>
          <a:prstGeom prst="rect">
            <a:avLst/>
          </a:prstGeom>
          <a:noFill/>
          <a:ln/>
        </p:spPr>
        <p:txBody>
          <a:bodyPr wrap="square" lIns="0" tIns="0" rIns="0" bIns="0" rtlCol="0" anchor="ctr"/>
          <a:lstStyle/>
          <a:p>
            <a:pPr algn="ctr" indent="0" marL="0">
              <a:buNone/>
            </a:pPr>
            <a:r>
              <a:rPr lang="en-US" sz="1150" dirty="0">
                <a:solidFill>
                  <a:srgbClr val="1A1A2E"/>
                </a:solidFill>
                <a:latin typeface="Calibri" pitchFamily="34" charset="0"/>
                <a:ea typeface="Calibri" pitchFamily="34" charset="-122"/>
                <a:cs typeface="Calibri" pitchFamily="34" charset="-120"/>
              </a:rPr>
              <a:t>4</a:t>
            </a:r>
            <a:endParaRPr lang="en-US" sz="1150" dirty="0"/>
          </a:p>
        </p:txBody>
      </p:sp>
      <p:sp>
        <p:nvSpPr>
          <p:cNvPr id="43" name="Text 41"/>
          <p:cNvSpPr/>
          <p:nvPr/>
        </p:nvSpPr>
        <p:spPr>
          <a:xfrm>
            <a:off x="667512" y="2596896"/>
            <a:ext cx="1325880" cy="457200"/>
          </a:xfrm>
          <a:prstGeom prst="rect">
            <a:avLst/>
          </a:prstGeom>
          <a:noFill/>
          <a:ln/>
        </p:spPr>
        <p:txBody>
          <a:bodyPr wrap="square" lIns="0" tIns="0" rIns="0" bIns="0" rtlCol="0" anchor="ctr"/>
          <a:lstStyle/>
          <a:p>
            <a:pPr algn="ctr" indent="0" marL="0">
              <a:buNone/>
            </a:pPr>
            <a:r>
              <a:rPr lang="en-US" sz="1150" dirty="0">
                <a:solidFill>
                  <a:srgbClr val="1A1A2E"/>
                </a:solidFill>
                <a:latin typeface="Calibri" pitchFamily="34" charset="0"/>
                <a:ea typeface="Calibri" pitchFamily="34" charset="-122"/>
                <a:cs typeface="Calibri" pitchFamily="34" charset="-120"/>
              </a:rPr>
              <a:t>Transport</a:t>
            </a:r>
            <a:endParaRPr lang="en-US" sz="1150" dirty="0"/>
          </a:p>
        </p:txBody>
      </p:sp>
      <p:sp>
        <p:nvSpPr>
          <p:cNvPr id="44" name="Text 42"/>
          <p:cNvSpPr/>
          <p:nvPr/>
        </p:nvSpPr>
        <p:spPr>
          <a:xfrm>
            <a:off x="1993392" y="2596896"/>
            <a:ext cx="3063240" cy="457200"/>
          </a:xfrm>
          <a:prstGeom prst="rect">
            <a:avLst/>
          </a:prstGeom>
          <a:noFill/>
          <a:ln/>
        </p:spPr>
        <p:txBody>
          <a:bodyPr wrap="square" lIns="0" tIns="0" rIns="0" bIns="0" rtlCol="0" anchor="ctr"/>
          <a:lstStyle/>
          <a:p>
            <a:pPr algn="ctr" indent="0" marL="0">
              <a:buNone/>
            </a:pPr>
            <a:r>
              <a:rPr lang="en-US" sz="1050" dirty="0">
                <a:solidFill>
                  <a:srgbClr val="1A1A2E"/>
                </a:solidFill>
                <a:latin typeface="Calibri" pitchFamily="34" charset="0"/>
                <a:ea typeface="Calibri" pitchFamily="34" charset="-122"/>
                <a:cs typeface="Calibri" pitchFamily="34" charset="-120"/>
              </a:rPr>
              <a:t>TCP, UDP, Port Numbers</a:t>
            </a:r>
            <a:endParaRPr lang="en-US" sz="1050" dirty="0"/>
          </a:p>
        </p:txBody>
      </p:sp>
      <p:sp>
        <p:nvSpPr>
          <p:cNvPr id="45" name="Text 43"/>
          <p:cNvSpPr/>
          <p:nvPr/>
        </p:nvSpPr>
        <p:spPr>
          <a:xfrm>
            <a:off x="5056632" y="2596896"/>
            <a:ext cx="1417320" cy="457200"/>
          </a:xfrm>
          <a:prstGeom prst="rect">
            <a:avLst/>
          </a:prstGeom>
          <a:noFill/>
          <a:ln/>
        </p:spPr>
        <p:txBody>
          <a:bodyPr wrap="square" lIns="0" tIns="0" rIns="0" bIns="0" rtlCol="0" anchor="ctr"/>
          <a:lstStyle/>
          <a:p>
            <a:pPr algn="ctr" indent="0" marL="0">
              <a:buNone/>
            </a:pPr>
            <a:r>
              <a:rPr lang="en-US" sz="1150" dirty="0">
                <a:solidFill>
                  <a:srgbClr val="1A1A2E"/>
                </a:solidFill>
                <a:latin typeface="Calibri" pitchFamily="34" charset="0"/>
                <a:ea typeface="Calibri" pitchFamily="34" charset="-122"/>
                <a:cs typeface="Calibri" pitchFamily="34" charset="-120"/>
              </a:rPr>
              <a:t>—</a:t>
            </a:r>
            <a:endParaRPr lang="en-US" sz="1150" dirty="0"/>
          </a:p>
        </p:txBody>
      </p:sp>
      <p:sp>
        <p:nvSpPr>
          <p:cNvPr id="46" name="Text 44"/>
          <p:cNvSpPr/>
          <p:nvPr/>
        </p:nvSpPr>
        <p:spPr>
          <a:xfrm>
            <a:off x="6473952" y="2596896"/>
            <a:ext cx="1051560" cy="457200"/>
          </a:xfrm>
          <a:prstGeom prst="rect">
            <a:avLst/>
          </a:prstGeom>
          <a:noFill/>
          <a:ln/>
        </p:spPr>
        <p:txBody>
          <a:bodyPr wrap="square" lIns="0" tIns="0" rIns="0" bIns="0" rtlCol="0" anchor="ctr"/>
          <a:lstStyle/>
          <a:p>
            <a:pPr algn="ctr" indent="0" marL="0">
              <a:buNone/>
            </a:pPr>
            <a:r>
              <a:rPr lang="en-US" sz="1150" dirty="0">
                <a:solidFill>
                  <a:srgbClr val="1A1A2E"/>
                </a:solidFill>
                <a:latin typeface="Calibri" pitchFamily="34" charset="0"/>
                <a:ea typeface="Calibri" pitchFamily="34" charset="-122"/>
                <a:cs typeface="Calibri" pitchFamily="34" charset="-120"/>
              </a:rPr>
              <a:t>To</a:t>
            </a:r>
            <a:endParaRPr lang="en-US" sz="1150" dirty="0"/>
          </a:p>
        </p:txBody>
      </p:sp>
      <p:sp>
        <p:nvSpPr>
          <p:cNvPr id="47" name="Text 45"/>
          <p:cNvSpPr/>
          <p:nvPr/>
        </p:nvSpPr>
        <p:spPr>
          <a:xfrm>
            <a:off x="7525512" y="2596896"/>
            <a:ext cx="1417320" cy="457200"/>
          </a:xfrm>
          <a:prstGeom prst="rect">
            <a:avLst/>
          </a:prstGeom>
          <a:noFill/>
          <a:ln/>
        </p:spPr>
        <p:txBody>
          <a:bodyPr wrap="square" lIns="0" tIns="0" rIns="0" bIns="0" rtlCol="0" anchor="ctr"/>
          <a:lstStyle/>
          <a:p>
            <a:pPr algn="ctr" indent="0" marL="0">
              <a:buNone/>
            </a:pPr>
            <a:r>
              <a:rPr lang="en-US" sz="1150" dirty="0">
                <a:solidFill>
                  <a:srgbClr val="1A1A2E"/>
                </a:solidFill>
                <a:latin typeface="Calibri" pitchFamily="34" charset="0"/>
                <a:ea typeface="Calibri" pitchFamily="34" charset="-122"/>
                <a:cs typeface="Calibri" pitchFamily="34" charset="-120"/>
              </a:rPr>
              <a:t>tcp, udp</a:t>
            </a:r>
            <a:endParaRPr lang="en-US" sz="1150" dirty="0"/>
          </a:p>
        </p:txBody>
      </p:sp>
      <p:sp>
        <p:nvSpPr>
          <p:cNvPr id="48" name="Shape 46"/>
          <p:cNvSpPr/>
          <p:nvPr/>
        </p:nvSpPr>
        <p:spPr>
          <a:xfrm>
            <a:off x="164592" y="3127248"/>
            <a:ext cx="8778240" cy="457200"/>
          </a:xfrm>
          <a:prstGeom prst="rect">
            <a:avLst/>
          </a:prstGeom>
          <a:solidFill>
            <a:srgbClr val="EEF3FC"/>
          </a:solidFill>
          <a:ln w="12700">
            <a:solidFill>
              <a:srgbClr val="D1D9E6"/>
            </a:solidFill>
            <a:prstDash val="solid"/>
          </a:ln>
        </p:spPr>
      </p:sp>
      <p:sp>
        <p:nvSpPr>
          <p:cNvPr id="49" name="Shape 47"/>
          <p:cNvSpPr/>
          <p:nvPr/>
        </p:nvSpPr>
        <p:spPr>
          <a:xfrm>
            <a:off x="164592" y="3127248"/>
            <a:ext cx="502920" cy="457200"/>
          </a:xfrm>
          <a:prstGeom prst="rect">
            <a:avLst/>
          </a:prstGeom>
          <a:solidFill>
            <a:srgbClr val="3498DB">
              <a:alpha val="70000"/>
            </a:srgbClr>
          </a:solidFill>
          <a:ln w="12700">
            <a:solidFill>
              <a:srgbClr val="3498DB"/>
            </a:solidFill>
            <a:prstDash val="solid"/>
          </a:ln>
        </p:spPr>
      </p:sp>
      <p:sp>
        <p:nvSpPr>
          <p:cNvPr id="50" name="Text 48"/>
          <p:cNvSpPr/>
          <p:nvPr/>
        </p:nvSpPr>
        <p:spPr>
          <a:xfrm>
            <a:off x="164592" y="3127248"/>
            <a:ext cx="502920" cy="457200"/>
          </a:xfrm>
          <a:prstGeom prst="rect">
            <a:avLst/>
          </a:prstGeom>
          <a:noFill/>
          <a:ln/>
        </p:spPr>
        <p:txBody>
          <a:bodyPr wrap="square" lIns="0" tIns="0" rIns="0" bIns="0" rtlCol="0" anchor="ctr"/>
          <a:lstStyle/>
          <a:p>
            <a:pPr algn="ctr" indent="0" marL="0">
              <a:buNone/>
            </a:pPr>
            <a:r>
              <a:rPr lang="en-US" sz="1150" dirty="0">
                <a:solidFill>
                  <a:srgbClr val="1A1A2E"/>
                </a:solidFill>
                <a:latin typeface="Calibri" pitchFamily="34" charset="0"/>
                <a:ea typeface="Calibri" pitchFamily="34" charset="-122"/>
                <a:cs typeface="Calibri" pitchFamily="34" charset="-120"/>
              </a:rPr>
              <a:t>3</a:t>
            </a:r>
            <a:endParaRPr lang="en-US" sz="1150" dirty="0"/>
          </a:p>
        </p:txBody>
      </p:sp>
      <p:sp>
        <p:nvSpPr>
          <p:cNvPr id="51" name="Text 49"/>
          <p:cNvSpPr/>
          <p:nvPr/>
        </p:nvSpPr>
        <p:spPr>
          <a:xfrm>
            <a:off x="667512" y="3127248"/>
            <a:ext cx="1325880" cy="457200"/>
          </a:xfrm>
          <a:prstGeom prst="rect">
            <a:avLst/>
          </a:prstGeom>
          <a:noFill/>
          <a:ln/>
        </p:spPr>
        <p:txBody>
          <a:bodyPr wrap="square" lIns="0" tIns="0" rIns="0" bIns="0" rtlCol="0" anchor="ctr"/>
          <a:lstStyle/>
          <a:p>
            <a:pPr algn="ctr" indent="0" marL="0">
              <a:buNone/>
            </a:pPr>
            <a:r>
              <a:rPr lang="en-US" sz="1150" dirty="0">
                <a:solidFill>
                  <a:srgbClr val="1A1A2E"/>
                </a:solidFill>
                <a:latin typeface="Calibri" pitchFamily="34" charset="0"/>
                <a:ea typeface="Calibri" pitchFamily="34" charset="-122"/>
                <a:cs typeface="Calibri" pitchFamily="34" charset="-120"/>
              </a:rPr>
              <a:t>Network</a:t>
            </a:r>
            <a:endParaRPr lang="en-US" sz="1150" dirty="0"/>
          </a:p>
        </p:txBody>
      </p:sp>
      <p:sp>
        <p:nvSpPr>
          <p:cNvPr id="52" name="Text 50"/>
          <p:cNvSpPr/>
          <p:nvPr/>
        </p:nvSpPr>
        <p:spPr>
          <a:xfrm>
            <a:off x="1993392" y="3127248"/>
            <a:ext cx="3063240" cy="457200"/>
          </a:xfrm>
          <a:prstGeom prst="rect">
            <a:avLst/>
          </a:prstGeom>
          <a:noFill/>
          <a:ln/>
        </p:spPr>
        <p:txBody>
          <a:bodyPr wrap="square" lIns="0" tIns="0" rIns="0" bIns="0" rtlCol="0" anchor="ctr"/>
          <a:lstStyle/>
          <a:p>
            <a:pPr algn="ctr" indent="0" marL="0">
              <a:buNone/>
            </a:pPr>
            <a:r>
              <a:rPr lang="en-US" sz="1050" dirty="0">
                <a:solidFill>
                  <a:srgbClr val="1A1A2E"/>
                </a:solidFill>
                <a:latin typeface="Calibri" pitchFamily="34" charset="0"/>
                <a:ea typeface="Calibri" pitchFamily="34" charset="-122"/>
                <a:cs typeface="Calibri" pitchFamily="34" charset="-120"/>
              </a:rPr>
              <a:t>IP, ICMP, ARP, BGP</a:t>
            </a:r>
            <a:endParaRPr lang="en-US" sz="1050" dirty="0"/>
          </a:p>
        </p:txBody>
      </p:sp>
      <p:sp>
        <p:nvSpPr>
          <p:cNvPr id="53" name="Text 51"/>
          <p:cNvSpPr/>
          <p:nvPr/>
        </p:nvSpPr>
        <p:spPr>
          <a:xfrm>
            <a:off x="5056632" y="3127248"/>
            <a:ext cx="1417320" cy="457200"/>
          </a:xfrm>
          <a:prstGeom prst="rect">
            <a:avLst/>
          </a:prstGeom>
          <a:noFill/>
          <a:ln/>
        </p:spPr>
        <p:txBody>
          <a:bodyPr wrap="square" lIns="0" tIns="0" rIns="0" bIns="0" rtlCol="0" anchor="ctr"/>
          <a:lstStyle/>
          <a:p>
            <a:pPr algn="ctr" indent="0" marL="0">
              <a:buNone/>
            </a:pPr>
            <a:r>
              <a:rPr lang="en-US" sz="1150" dirty="0">
                <a:solidFill>
                  <a:srgbClr val="1A1A2E"/>
                </a:solidFill>
                <a:latin typeface="Calibri" pitchFamily="34" charset="0"/>
                <a:ea typeface="Calibri" pitchFamily="34" charset="-122"/>
                <a:cs typeface="Calibri" pitchFamily="34" charset="-120"/>
              </a:rPr>
              <a:t>Router</a:t>
            </a:r>
            <a:endParaRPr lang="en-US" sz="1150" dirty="0"/>
          </a:p>
        </p:txBody>
      </p:sp>
      <p:sp>
        <p:nvSpPr>
          <p:cNvPr id="54" name="Text 52"/>
          <p:cNvSpPr/>
          <p:nvPr/>
        </p:nvSpPr>
        <p:spPr>
          <a:xfrm>
            <a:off x="6473952" y="3127248"/>
            <a:ext cx="1051560" cy="457200"/>
          </a:xfrm>
          <a:prstGeom prst="rect">
            <a:avLst/>
          </a:prstGeom>
          <a:noFill/>
          <a:ln/>
        </p:spPr>
        <p:txBody>
          <a:bodyPr wrap="square" lIns="0" tIns="0" rIns="0" bIns="0" rtlCol="0" anchor="ctr"/>
          <a:lstStyle/>
          <a:p>
            <a:pPr algn="ctr" indent="0" marL="0">
              <a:buNone/>
            </a:pPr>
            <a:r>
              <a:rPr lang="en-US" sz="1150" dirty="0">
                <a:solidFill>
                  <a:srgbClr val="1A1A2E"/>
                </a:solidFill>
                <a:latin typeface="Calibri" pitchFamily="34" charset="0"/>
                <a:ea typeface="Calibri" pitchFamily="34" charset="-122"/>
                <a:cs typeface="Calibri" pitchFamily="34" charset="-120"/>
              </a:rPr>
              <a:t>Need</a:t>
            </a:r>
            <a:endParaRPr lang="en-US" sz="1150" dirty="0"/>
          </a:p>
        </p:txBody>
      </p:sp>
      <p:sp>
        <p:nvSpPr>
          <p:cNvPr id="55" name="Text 53"/>
          <p:cNvSpPr/>
          <p:nvPr/>
        </p:nvSpPr>
        <p:spPr>
          <a:xfrm>
            <a:off x="7525512" y="3127248"/>
            <a:ext cx="1417320" cy="457200"/>
          </a:xfrm>
          <a:prstGeom prst="rect">
            <a:avLst/>
          </a:prstGeom>
          <a:noFill/>
          <a:ln/>
        </p:spPr>
        <p:txBody>
          <a:bodyPr wrap="square" lIns="0" tIns="0" rIns="0" bIns="0" rtlCol="0" anchor="ctr"/>
          <a:lstStyle/>
          <a:p>
            <a:pPr algn="ctr" indent="0" marL="0">
              <a:buNone/>
            </a:pPr>
            <a:r>
              <a:rPr lang="en-US" sz="1150" dirty="0">
                <a:solidFill>
                  <a:srgbClr val="1A1A2E"/>
                </a:solidFill>
                <a:latin typeface="Calibri" pitchFamily="34" charset="0"/>
                <a:ea typeface="Calibri" pitchFamily="34" charset="-122"/>
                <a:cs typeface="Calibri" pitchFamily="34" charset="-120"/>
              </a:rPr>
              <a:t>icmp, ip</a:t>
            </a:r>
            <a:endParaRPr lang="en-US" sz="1150" dirty="0"/>
          </a:p>
        </p:txBody>
      </p:sp>
      <p:sp>
        <p:nvSpPr>
          <p:cNvPr id="56" name="Shape 54"/>
          <p:cNvSpPr/>
          <p:nvPr/>
        </p:nvSpPr>
        <p:spPr>
          <a:xfrm>
            <a:off x="164592" y="3657600"/>
            <a:ext cx="8778240" cy="457200"/>
          </a:xfrm>
          <a:prstGeom prst="rect">
            <a:avLst/>
          </a:prstGeom>
          <a:solidFill>
            <a:srgbClr val="FFFFFF"/>
          </a:solidFill>
          <a:ln w="12700">
            <a:solidFill>
              <a:srgbClr val="D1D9E6"/>
            </a:solidFill>
            <a:prstDash val="solid"/>
          </a:ln>
        </p:spPr>
      </p:sp>
      <p:sp>
        <p:nvSpPr>
          <p:cNvPr id="57" name="Shape 55"/>
          <p:cNvSpPr/>
          <p:nvPr/>
        </p:nvSpPr>
        <p:spPr>
          <a:xfrm>
            <a:off x="164592" y="3657600"/>
            <a:ext cx="502920" cy="457200"/>
          </a:xfrm>
          <a:prstGeom prst="rect">
            <a:avLst/>
          </a:prstGeom>
          <a:solidFill>
            <a:srgbClr val="9B59B6">
              <a:alpha val="70000"/>
            </a:srgbClr>
          </a:solidFill>
          <a:ln w="12700">
            <a:solidFill>
              <a:srgbClr val="9B59B6"/>
            </a:solidFill>
            <a:prstDash val="solid"/>
          </a:ln>
        </p:spPr>
      </p:sp>
      <p:sp>
        <p:nvSpPr>
          <p:cNvPr id="58" name="Text 56"/>
          <p:cNvSpPr/>
          <p:nvPr/>
        </p:nvSpPr>
        <p:spPr>
          <a:xfrm>
            <a:off x="164592" y="3657600"/>
            <a:ext cx="502920" cy="457200"/>
          </a:xfrm>
          <a:prstGeom prst="rect">
            <a:avLst/>
          </a:prstGeom>
          <a:noFill/>
          <a:ln/>
        </p:spPr>
        <p:txBody>
          <a:bodyPr wrap="square" lIns="0" tIns="0" rIns="0" bIns="0" rtlCol="0" anchor="ctr"/>
          <a:lstStyle/>
          <a:p>
            <a:pPr algn="ctr" indent="0" marL="0">
              <a:buNone/>
            </a:pPr>
            <a:r>
              <a:rPr lang="en-US" sz="1150" dirty="0">
                <a:solidFill>
                  <a:srgbClr val="1A1A2E"/>
                </a:solidFill>
                <a:latin typeface="Calibri" pitchFamily="34" charset="0"/>
                <a:ea typeface="Calibri" pitchFamily="34" charset="-122"/>
                <a:cs typeface="Calibri" pitchFamily="34" charset="-120"/>
              </a:rPr>
              <a:t>2</a:t>
            </a:r>
            <a:endParaRPr lang="en-US" sz="1150" dirty="0"/>
          </a:p>
        </p:txBody>
      </p:sp>
      <p:sp>
        <p:nvSpPr>
          <p:cNvPr id="59" name="Text 57"/>
          <p:cNvSpPr/>
          <p:nvPr/>
        </p:nvSpPr>
        <p:spPr>
          <a:xfrm>
            <a:off x="667512" y="3657600"/>
            <a:ext cx="1325880" cy="457200"/>
          </a:xfrm>
          <a:prstGeom prst="rect">
            <a:avLst/>
          </a:prstGeom>
          <a:noFill/>
          <a:ln/>
        </p:spPr>
        <p:txBody>
          <a:bodyPr wrap="square" lIns="0" tIns="0" rIns="0" bIns="0" rtlCol="0" anchor="ctr"/>
          <a:lstStyle/>
          <a:p>
            <a:pPr algn="ctr" indent="0" marL="0">
              <a:buNone/>
            </a:pPr>
            <a:r>
              <a:rPr lang="en-US" sz="1150" dirty="0">
                <a:solidFill>
                  <a:srgbClr val="1A1A2E"/>
                </a:solidFill>
                <a:latin typeface="Calibri" pitchFamily="34" charset="0"/>
                <a:ea typeface="Calibri" pitchFamily="34" charset="-122"/>
                <a:cs typeface="Calibri" pitchFamily="34" charset="-120"/>
              </a:rPr>
              <a:t>Data Link</a:t>
            </a:r>
            <a:endParaRPr lang="en-US" sz="1150" dirty="0"/>
          </a:p>
        </p:txBody>
      </p:sp>
      <p:sp>
        <p:nvSpPr>
          <p:cNvPr id="60" name="Text 58"/>
          <p:cNvSpPr/>
          <p:nvPr/>
        </p:nvSpPr>
        <p:spPr>
          <a:xfrm>
            <a:off x="1993392" y="3657600"/>
            <a:ext cx="3063240" cy="457200"/>
          </a:xfrm>
          <a:prstGeom prst="rect">
            <a:avLst/>
          </a:prstGeom>
          <a:noFill/>
          <a:ln/>
        </p:spPr>
        <p:txBody>
          <a:bodyPr wrap="square" lIns="0" tIns="0" rIns="0" bIns="0" rtlCol="0" anchor="ctr"/>
          <a:lstStyle/>
          <a:p>
            <a:pPr algn="ctr" indent="0" marL="0">
              <a:buNone/>
            </a:pPr>
            <a:r>
              <a:rPr lang="en-US" sz="1050" dirty="0">
                <a:solidFill>
                  <a:srgbClr val="1A1A2E"/>
                </a:solidFill>
                <a:latin typeface="Calibri" pitchFamily="34" charset="0"/>
                <a:ea typeface="Calibri" pitchFamily="34" charset="-122"/>
                <a:cs typeface="Calibri" pitchFamily="34" charset="-120"/>
              </a:rPr>
              <a:t>Ethernet 802.3, Wi-Fi 802.11, MAC</a:t>
            </a:r>
            <a:endParaRPr lang="en-US" sz="1050" dirty="0"/>
          </a:p>
        </p:txBody>
      </p:sp>
      <p:sp>
        <p:nvSpPr>
          <p:cNvPr id="61" name="Text 59"/>
          <p:cNvSpPr/>
          <p:nvPr/>
        </p:nvSpPr>
        <p:spPr>
          <a:xfrm>
            <a:off x="5056632" y="3657600"/>
            <a:ext cx="1417320" cy="457200"/>
          </a:xfrm>
          <a:prstGeom prst="rect">
            <a:avLst/>
          </a:prstGeom>
          <a:noFill/>
          <a:ln/>
        </p:spPr>
        <p:txBody>
          <a:bodyPr wrap="square" lIns="0" tIns="0" rIns="0" bIns="0" rtlCol="0" anchor="ctr"/>
          <a:lstStyle/>
          <a:p>
            <a:pPr algn="ctr" indent="0" marL="0">
              <a:buNone/>
            </a:pPr>
            <a:r>
              <a:rPr lang="en-US" sz="1150" dirty="0">
                <a:solidFill>
                  <a:srgbClr val="1A1A2E"/>
                </a:solidFill>
                <a:latin typeface="Calibri" pitchFamily="34" charset="0"/>
                <a:ea typeface="Calibri" pitchFamily="34" charset="-122"/>
                <a:cs typeface="Calibri" pitchFamily="34" charset="-120"/>
              </a:rPr>
              <a:t>Switch, AP</a:t>
            </a:r>
            <a:endParaRPr lang="en-US" sz="1150" dirty="0"/>
          </a:p>
        </p:txBody>
      </p:sp>
      <p:sp>
        <p:nvSpPr>
          <p:cNvPr id="62" name="Text 60"/>
          <p:cNvSpPr/>
          <p:nvPr/>
        </p:nvSpPr>
        <p:spPr>
          <a:xfrm>
            <a:off x="6473952" y="3657600"/>
            <a:ext cx="1051560" cy="457200"/>
          </a:xfrm>
          <a:prstGeom prst="rect">
            <a:avLst/>
          </a:prstGeom>
          <a:noFill/>
          <a:ln/>
        </p:spPr>
        <p:txBody>
          <a:bodyPr wrap="square" lIns="0" tIns="0" rIns="0" bIns="0" rtlCol="0" anchor="ctr"/>
          <a:lstStyle/>
          <a:p>
            <a:pPr algn="ctr" indent="0" marL="0">
              <a:buNone/>
            </a:pPr>
            <a:r>
              <a:rPr lang="en-US" sz="1150" dirty="0">
                <a:solidFill>
                  <a:srgbClr val="1A1A2E"/>
                </a:solidFill>
                <a:latin typeface="Calibri" pitchFamily="34" charset="0"/>
                <a:ea typeface="Calibri" pitchFamily="34" charset="-122"/>
                <a:cs typeface="Calibri" pitchFamily="34" charset="-120"/>
              </a:rPr>
              <a:t>Data</a:t>
            </a:r>
            <a:endParaRPr lang="en-US" sz="1150" dirty="0"/>
          </a:p>
        </p:txBody>
      </p:sp>
      <p:sp>
        <p:nvSpPr>
          <p:cNvPr id="63" name="Text 61"/>
          <p:cNvSpPr/>
          <p:nvPr/>
        </p:nvSpPr>
        <p:spPr>
          <a:xfrm>
            <a:off x="7525512" y="3657600"/>
            <a:ext cx="1417320" cy="457200"/>
          </a:xfrm>
          <a:prstGeom prst="rect">
            <a:avLst/>
          </a:prstGeom>
          <a:noFill/>
          <a:ln/>
        </p:spPr>
        <p:txBody>
          <a:bodyPr wrap="square" lIns="0" tIns="0" rIns="0" bIns="0" rtlCol="0" anchor="ctr"/>
          <a:lstStyle/>
          <a:p>
            <a:pPr algn="ctr" indent="0" marL="0">
              <a:buNone/>
            </a:pPr>
            <a:r>
              <a:rPr lang="en-US" sz="1150" dirty="0">
                <a:solidFill>
                  <a:srgbClr val="1A1A2E"/>
                </a:solidFill>
                <a:latin typeface="Calibri" pitchFamily="34" charset="0"/>
                <a:ea typeface="Calibri" pitchFamily="34" charset="-122"/>
                <a:cs typeface="Calibri" pitchFamily="34" charset="-120"/>
              </a:rPr>
              <a:t>arp, eth</a:t>
            </a:r>
            <a:endParaRPr lang="en-US" sz="1150" dirty="0"/>
          </a:p>
        </p:txBody>
      </p:sp>
      <p:sp>
        <p:nvSpPr>
          <p:cNvPr id="64" name="Shape 62"/>
          <p:cNvSpPr/>
          <p:nvPr/>
        </p:nvSpPr>
        <p:spPr>
          <a:xfrm>
            <a:off x="164592" y="4187952"/>
            <a:ext cx="8778240" cy="457200"/>
          </a:xfrm>
          <a:prstGeom prst="rect">
            <a:avLst/>
          </a:prstGeom>
          <a:solidFill>
            <a:srgbClr val="EEF3FC"/>
          </a:solidFill>
          <a:ln w="12700">
            <a:solidFill>
              <a:srgbClr val="D1D9E6"/>
            </a:solidFill>
            <a:prstDash val="solid"/>
          </a:ln>
        </p:spPr>
      </p:sp>
      <p:sp>
        <p:nvSpPr>
          <p:cNvPr id="65" name="Shape 63"/>
          <p:cNvSpPr/>
          <p:nvPr/>
        </p:nvSpPr>
        <p:spPr>
          <a:xfrm>
            <a:off x="164592" y="4187952"/>
            <a:ext cx="502920" cy="457200"/>
          </a:xfrm>
          <a:prstGeom prst="rect">
            <a:avLst/>
          </a:prstGeom>
          <a:solidFill>
            <a:srgbClr val="1ABC9C">
              <a:alpha val="70000"/>
            </a:srgbClr>
          </a:solidFill>
          <a:ln w="12700">
            <a:solidFill>
              <a:srgbClr val="1ABC9C"/>
            </a:solidFill>
            <a:prstDash val="solid"/>
          </a:ln>
        </p:spPr>
      </p:sp>
      <p:sp>
        <p:nvSpPr>
          <p:cNvPr id="66" name="Text 64"/>
          <p:cNvSpPr/>
          <p:nvPr/>
        </p:nvSpPr>
        <p:spPr>
          <a:xfrm>
            <a:off x="164592" y="4187952"/>
            <a:ext cx="502920" cy="457200"/>
          </a:xfrm>
          <a:prstGeom prst="rect">
            <a:avLst/>
          </a:prstGeom>
          <a:noFill/>
          <a:ln/>
        </p:spPr>
        <p:txBody>
          <a:bodyPr wrap="square" lIns="0" tIns="0" rIns="0" bIns="0" rtlCol="0" anchor="ctr"/>
          <a:lstStyle/>
          <a:p>
            <a:pPr algn="ctr" indent="0" marL="0">
              <a:buNone/>
            </a:pPr>
            <a:r>
              <a:rPr lang="en-US" sz="1150" dirty="0">
                <a:solidFill>
                  <a:srgbClr val="1A1A2E"/>
                </a:solidFill>
                <a:latin typeface="Calibri" pitchFamily="34" charset="0"/>
                <a:ea typeface="Calibri" pitchFamily="34" charset="-122"/>
                <a:cs typeface="Calibri" pitchFamily="34" charset="-120"/>
              </a:rPr>
              <a:t>1</a:t>
            </a:r>
            <a:endParaRPr lang="en-US" sz="1150" dirty="0"/>
          </a:p>
        </p:txBody>
      </p:sp>
      <p:sp>
        <p:nvSpPr>
          <p:cNvPr id="67" name="Text 65"/>
          <p:cNvSpPr/>
          <p:nvPr/>
        </p:nvSpPr>
        <p:spPr>
          <a:xfrm>
            <a:off x="667512" y="4187952"/>
            <a:ext cx="1325880" cy="457200"/>
          </a:xfrm>
          <a:prstGeom prst="rect">
            <a:avLst/>
          </a:prstGeom>
          <a:noFill/>
          <a:ln/>
        </p:spPr>
        <p:txBody>
          <a:bodyPr wrap="square" lIns="0" tIns="0" rIns="0" bIns="0" rtlCol="0" anchor="ctr"/>
          <a:lstStyle/>
          <a:p>
            <a:pPr algn="ctr" indent="0" marL="0">
              <a:buNone/>
            </a:pPr>
            <a:r>
              <a:rPr lang="en-US" sz="1150" dirty="0">
                <a:solidFill>
                  <a:srgbClr val="1A1A2E"/>
                </a:solidFill>
                <a:latin typeface="Calibri" pitchFamily="34" charset="0"/>
                <a:ea typeface="Calibri" pitchFamily="34" charset="-122"/>
                <a:cs typeface="Calibri" pitchFamily="34" charset="-120"/>
              </a:rPr>
              <a:t>Physical</a:t>
            </a:r>
            <a:endParaRPr lang="en-US" sz="1150" dirty="0"/>
          </a:p>
        </p:txBody>
      </p:sp>
      <p:sp>
        <p:nvSpPr>
          <p:cNvPr id="68" name="Text 66"/>
          <p:cNvSpPr/>
          <p:nvPr/>
        </p:nvSpPr>
        <p:spPr>
          <a:xfrm>
            <a:off x="1993392" y="4187952"/>
            <a:ext cx="3063240" cy="457200"/>
          </a:xfrm>
          <a:prstGeom prst="rect">
            <a:avLst/>
          </a:prstGeom>
          <a:noFill/>
          <a:ln/>
        </p:spPr>
        <p:txBody>
          <a:bodyPr wrap="square" lIns="0" tIns="0" rIns="0" bIns="0" rtlCol="0" anchor="ctr"/>
          <a:lstStyle/>
          <a:p>
            <a:pPr algn="ctr" indent="0" marL="0">
              <a:buNone/>
            </a:pPr>
            <a:r>
              <a:rPr lang="en-US" sz="1050" dirty="0">
                <a:solidFill>
                  <a:srgbClr val="1A1A2E"/>
                </a:solidFill>
                <a:latin typeface="Calibri" pitchFamily="34" charset="0"/>
                <a:ea typeface="Calibri" pitchFamily="34" charset="-122"/>
                <a:cs typeface="Calibri" pitchFamily="34" charset="-120"/>
              </a:rPr>
              <a:t>Cables, Hubs, NIC, Bits, Signals</a:t>
            </a:r>
            <a:endParaRPr lang="en-US" sz="1050" dirty="0"/>
          </a:p>
        </p:txBody>
      </p:sp>
      <p:sp>
        <p:nvSpPr>
          <p:cNvPr id="69" name="Text 67"/>
          <p:cNvSpPr/>
          <p:nvPr/>
        </p:nvSpPr>
        <p:spPr>
          <a:xfrm>
            <a:off x="5056632" y="4187952"/>
            <a:ext cx="1417320" cy="457200"/>
          </a:xfrm>
          <a:prstGeom prst="rect">
            <a:avLst/>
          </a:prstGeom>
          <a:noFill/>
          <a:ln/>
        </p:spPr>
        <p:txBody>
          <a:bodyPr wrap="square" lIns="0" tIns="0" rIns="0" bIns="0" rtlCol="0" anchor="ctr"/>
          <a:lstStyle/>
          <a:p>
            <a:pPr algn="ctr" indent="0" marL="0">
              <a:buNone/>
            </a:pPr>
            <a:r>
              <a:rPr lang="en-US" sz="1150" dirty="0">
                <a:solidFill>
                  <a:srgbClr val="1A1A2E"/>
                </a:solidFill>
                <a:latin typeface="Calibri" pitchFamily="34" charset="0"/>
                <a:ea typeface="Calibri" pitchFamily="34" charset="-122"/>
                <a:cs typeface="Calibri" pitchFamily="34" charset="-120"/>
              </a:rPr>
              <a:t>Hub, NIC</a:t>
            </a:r>
            <a:endParaRPr lang="en-US" sz="1150" dirty="0"/>
          </a:p>
        </p:txBody>
      </p:sp>
      <p:sp>
        <p:nvSpPr>
          <p:cNvPr id="70" name="Text 68"/>
          <p:cNvSpPr/>
          <p:nvPr/>
        </p:nvSpPr>
        <p:spPr>
          <a:xfrm>
            <a:off x="6473952" y="4187952"/>
            <a:ext cx="1051560" cy="457200"/>
          </a:xfrm>
          <a:prstGeom prst="rect">
            <a:avLst/>
          </a:prstGeom>
          <a:noFill/>
          <a:ln/>
        </p:spPr>
        <p:txBody>
          <a:bodyPr wrap="square" lIns="0" tIns="0" rIns="0" bIns="0" rtlCol="0" anchor="ctr"/>
          <a:lstStyle/>
          <a:p>
            <a:pPr algn="ctr" indent="0" marL="0">
              <a:buNone/>
            </a:pPr>
            <a:r>
              <a:rPr lang="en-US" sz="1150" dirty="0">
                <a:solidFill>
                  <a:srgbClr val="1A1A2E"/>
                </a:solidFill>
                <a:latin typeface="Calibri" pitchFamily="34" charset="0"/>
                <a:ea typeface="Calibri" pitchFamily="34" charset="-122"/>
                <a:cs typeface="Calibri" pitchFamily="34" charset="-120"/>
              </a:rPr>
              <a:t>Processing</a:t>
            </a:r>
            <a:endParaRPr lang="en-US" sz="1150" dirty="0"/>
          </a:p>
        </p:txBody>
      </p:sp>
      <p:sp>
        <p:nvSpPr>
          <p:cNvPr id="71" name="Text 69"/>
          <p:cNvSpPr/>
          <p:nvPr/>
        </p:nvSpPr>
        <p:spPr>
          <a:xfrm>
            <a:off x="7525512" y="4187952"/>
            <a:ext cx="1417320" cy="457200"/>
          </a:xfrm>
          <a:prstGeom prst="rect">
            <a:avLst/>
          </a:prstGeom>
          <a:noFill/>
          <a:ln/>
        </p:spPr>
        <p:txBody>
          <a:bodyPr wrap="square" lIns="0" tIns="0" rIns="0" bIns="0" rtlCol="0" anchor="ctr"/>
          <a:lstStyle/>
          <a:p>
            <a:pPr algn="ctr" indent="0" marL="0">
              <a:buNone/>
            </a:pPr>
            <a:r>
              <a:rPr lang="en-US" sz="1150" dirty="0">
                <a:solidFill>
                  <a:srgbClr val="1A1A2E"/>
                </a:solidFill>
                <a:latin typeface="Calibri" pitchFamily="34" charset="0"/>
                <a:ea typeface="Calibri" pitchFamily="34" charset="-122"/>
                <a:cs typeface="Calibri" pitchFamily="34" charset="-120"/>
              </a:rPr>
              <a:t>—</a:t>
            </a:r>
            <a:endParaRPr lang="en-US" sz="1150" dirty="0"/>
          </a:p>
        </p:txBody>
      </p:sp>
      <p:sp>
        <p:nvSpPr>
          <p:cNvPr id="72" name="Shape 70"/>
          <p:cNvSpPr/>
          <p:nvPr/>
        </p:nvSpPr>
        <p:spPr>
          <a:xfrm>
            <a:off x="164592" y="4736592"/>
            <a:ext cx="8778240" cy="292608"/>
          </a:xfrm>
          <a:prstGeom prst="rect">
            <a:avLst/>
          </a:prstGeom>
          <a:solidFill>
            <a:srgbClr val="FFF7ED"/>
          </a:solidFill>
          <a:ln w="12700">
            <a:solidFill>
              <a:srgbClr val="F97316"/>
            </a:solidFill>
            <a:prstDash val="solid"/>
          </a:ln>
        </p:spPr>
      </p:sp>
      <p:sp>
        <p:nvSpPr>
          <p:cNvPr id="73" name="Text 71"/>
          <p:cNvSpPr/>
          <p:nvPr/>
        </p:nvSpPr>
        <p:spPr>
          <a:xfrm>
            <a:off x="164592" y="4736592"/>
            <a:ext cx="8778240" cy="292608"/>
          </a:xfrm>
          <a:prstGeom prst="rect">
            <a:avLst/>
          </a:prstGeom>
          <a:noFill/>
          <a:ln/>
        </p:spPr>
        <p:txBody>
          <a:bodyPr wrap="square" lIns="0" tIns="0" rIns="0" bIns="0" rtlCol="0" anchor="ctr"/>
          <a:lstStyle/>
          <a:p>
            <a:pPr algn="ctr" indent="0" marL="0">
              <a:buNone/>
            </a:pPr>
            <a:r>
              <a:rPr lang="en-US" sz="1300" b="1" dirty="0">
                <a:solidFill>
                  <a:srgbClr val="92400E"/>
                </a:solidFill>
              </a:rPr>
              <a:t>All People Seem To Need Data Processing  —  (Layer 7 down to Layer 1)</a:t>
            </a:r>
            <a:endParaRPr lang="en-US" sz="13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0D1B2A"/>
        </a:solidFill>
      </p:bgPr>
    </p:bg>
    <p:spTree>
      <p:nvGrpSpPr>
        <p:cNvPr id="1" name=""/>
        <p:cNvGrpSpPr/>
        <p:nvPr/>
      </p:nvGrpSpPr>
      <p:grpSpPr>
        <a:xfrm>
          <a:off x="0" y="0"/>
          <a:ext cx="0" cy="0"/>
          <a:chOff x="0" y="0"/>
          <a:chExt cx="0" cy="0"/>
        </a:xfrm>
      </p:grpSpPr>
      <p:sp>
        <p:nvSpPr>
          <p:cNvPr id="2" name="Shape 0"/>
          <p:cNvSpPr/>
          <p:nvPr/>
        </p:nvSpPr>
        <p:spPr>
          <a:xfrm>
            <a:off x="0" y="0"/>
            <a:ext cx="9144000" cy="64008"/>
          </a:xfrm>
          <a:prstGeom prst="rect">
            <a:avLst/>
          </a:prstGeom>
          <a:solidFill>
            <a:srgbClr val="F97316"/>
          </a:solidFill>
          <a:ln w="12700">
            <a:solidFill>
              <a:srgbClr val="F97316"/>
            </a:solidFill>
            <a:prstDash val="solid"/>
          </a:ln>
        </p:spPr>
      </p:sp>
      <p:sp>
        <p:nvSpPr>
          <p:cNvPr id="3" name="Shape 1"/>
          <p:cNvSpPr/>
          <p:nvPr/>
        </p:nvSpPr>
        <p:spPr>
          <a:xfrm>
            <a:off x="6217920" y="182880"/>
            <a:ext cx="3474720" cy="3474720"/>
          </a:xfrm>
          <a:prstGeom prst="ellipse">
            <a:avLst/>
          </a:prstGeom>
          <a:solidFill>
            <a:srgbClr val="1B3A6B">
              <a:alpha val="42000"/>
            </a:srgbClr>
          </a:solidFill>
          <a:ln w="12700">
            <a:solidFill>
              <a:srgbClr val="1B3A6B">
                <a:alpha val="42000"/>
              </a:srgbClr>
            </a:solidFill>
            <a:prstDash val="solid"/>
          </a:ln>
        </p:spPr>
      </p:sp>
      <p:sp>
        <p:nvSpPr>
          <p:cNvPr id="4" name="Text 2"/>
          <p:cNvSpPr/>
          <p:nvPr/>
        </p:nvSpPr>
        <p:spPr>
          <a:xfrm>
            <a:off x="457200" y="365760"/>
            <a:ext cx="5486400" cy="822960"/>
          </a:xfrm>
          <a:prstGeom prst="rect">
            <a:avLst/>
          </a:prstGeom>
          <a:noFill/>
          <a:ln/>
        </p:spPr>
        <p:txBody>
          <a:bodyPr wrap="square" rtlCol="0" anchor="ctr"/>
          <a:lstStyle/>
          <a:p>
            <a:pPr indent="0" marL="0">
              <a:buNone/>
            </a:pPr>
            <a:r>
              <a:rPr lang="en-US" sz="4200" b="1" dirty="0">
                <a:solidFill>
                  <a:srgbClr val="FFFFFF"/>
                </a:solidFill>
                <a:latin typeface="Calibri" pitchFamily="34" charset="0"/>
                <a:ea typeface="Calibri" pitchFamily="34" charset="-122"/>
                <a:cs typeface="Calibri" pitchFamily="34" charset="-120"/>
              </a:rPr>
              <a:t>Summary</a:t>
            </a:r>
            <a:endParaRPr lang="en-US" sz="4200" dirty="0"/>
          </a:p>
        </p:txBody>
      </p:sp>
      <p:sp>
        <p:nvSpPr>
          <p:cNvPr id="5" name="Text 3"/>
          <p:cNvSpPr/>
          <p:nvPr/>
        </p:nvSpPr>
        <p:spPr>
          <a:xfrm>
            <a:off x="457200" y="1170432"/>
            <a:ext cx="5943600" cy="347472"/>
          </a:xfrm>
          <a:prstGeom prst="rect">
            <a:avLst/>
          </a:prstGeom>
          <a:noFill/>
          <a:ln/>
        </p:spPr>
        <p:txBody>
          <a:bodyPr wrap="square" rtlCol="0" anchor="ctr"/>
          <a:lstStyle/>
          <a:p>
            <a:pPr indent="0" marL="0">
              <a:buNone/>
            </a:pPr>
            <a:r>
              <a:rPr lang="en-US" sz="1500" dirty="0">
                <a:solidFill>
                  <a:srgbClr val="CBD5E1"/>
                </a:solidFill>
              </a:rPr>
              <a:t>Key Takeaways — OSI Model</a:t>
            </a:r>
            <a:endParaRPr lang="en-US" sz="1500" dirty="0"/>
          </a:p>
        </p:txBody>
      </p:sp>
      <p:sp>
        <p:nvSpPr>
          <p:cNvPr id="6" name="Shape 4"/>
          <p:cNvSpPr/>
          <p:nvPr/>
        </p:nvSpPr>
        <p:spPr>
          <a:xfrm>
            <a:off x="457200" y="1645920"/>
            <a:ext cx="64008" cy="347472"/>
          </a:xfrm>
          <a:prstGeom prst="rect">
            <a:avLst/>
          </a:prstGeom>
          <a:solidFill>
            <a:srgbClr val="E74C3C"/>
          </a:solidFill>
          <a:ln w="12700">
            <a:solidFill>
              <a:srgbClr val="E74C3C"/>
            </a:solidFill>
            <a:prstDash val="solid"/>
          </a:ln>
        </p:spPr>
      </p:sp>
      <p:sp>
        <p:nvSpPr>
          <p:cNvPr id="7" name="Text 5"/>
          <p:cNvSpPr/>
          <p:nvPr/>
        </p:nvSpPr>
        <p:spPr>
          <a:xfrm>
            <a:off x="640080" y="1645920"/>
            <a:ext cx="8046720" cy="347472"/>
          </a:xfrm>
          <a:prstGeom prst="rect">
            <a:avLst/>
          </a:prstGeom>
          <a:noFill/>
          <a:ln/>
        </p:spPr>
        <p:txBody>
          <a:bodyPr wrap="square" rtlCol="0" anchor="ctr"/>
          <a:lstStyle/>
          <a:p>
            <a:pPr indent="0" marL="0">
              <a:buNone/>
            </a:pPr>
            <a:r>
              <a:rPr lang="en-US" sz="1300" dirty="0">
                <a:solidFill>
                  <a:srgbClr val="CBD5E1"/>
                </a:solidFill>
                <a:latin typeface="Calibri" pitchFamily="34" charset="0"/>
                <a:ea typeface="Calibri" pitchFamily="34" charset="-122"/>
                <a:cs typeface="Calibri" pitchFamily="34" charset="-120"/>
              </a:rPr>
              <a:t>The OSI Model has 7 layers — from Layer 1 (Physical) up to Layer 7 (Application)</a:t>
            </a:r>
            <a:endParaRPr lang="en-US" sz="1300" dirty="0"/>
          </a:p>
        </p:txBody>
      </p:sp>
      <p:sp>
        <p:nvSpPr>
          <p:cNvPr id="8" name="Shape 6"/>
          <p:cNvSpPr/>
          <p:nvPr/>
        </p:nvSpPr>
        <p:spPr>
          <a:xfrm>
            <a:off x="457200" y="2139696"/>
            <a:ext cx="64008" cy="347472"/>
          </a:xfrm>
          <a:prstGeom prst="rect">
            <a:avLst/>
          </a:prstGeom>
          <a:solidFill>
            <a:srgbClr val="E67E22"/>
          </a:solidFill>
          <a:ln w="12700">
            <a:solidFill>
              <a:srgbClr val="E67E22"/>
            </a:solidFill>
            <a:prstDash val="solid"/>
          </a:ln>
        </p:spPr>
      </p:sp>
      <p:sp>
        <p:nvSpPr>
          <p:cNvPr id="9" name="Text 7"/>
          <p:cNvSpPr/>
          <p:nvPr/>
        </p:nvSpPr>
        <p:spPr>
          <a:xfrm>
            <a:off x="640080" y="2139696"/>
            <a:ext cx="8046720" cy="347472"/>
          </a:xfrm>
          <a:prstGeom prst="rect">
            <a:avLst/>
          </a:prstGeom>
          <a:noFill/>
          <a:ln/>
        </p:spPr>
        <p:txBody>
          <a:bodyPr wrap="square" rtlCol="0" anchor="ctr"/>
          <a:lstStyle/>
          <a:p>
            <a:pPr indent="0" marL="0">
              <a:buNone/>
            </a:pPr>
            <a:r>
              <a:rPr lang="en-US" sz="1300" dirty="0">
                <a:solidFill>
                  <a:srgbClr val="CBD5E1"/>
                </a:solidFill>
                <a:latin typeface="Calibri" pitchFamily="34" charset="0"/>
                <a:ea typeface="Calibri" pitchFamily="34" charset="-122"/>
                <a:cs typeface="Calibri" pitchFamily="34" charset="-120"/>
              </a:rPr>
              <a:t>Mnemonic: All People Seem To Need Data Processing — Layer 7 down to Layer 1</a:t>
            </a:r>
            <a:endParaRPr lang="en-US" sz="1300" dirty="0"/>
          </a:p>
        </p:txBody>
      </p:sp>
      <p:sp>
        <p:nvSpPr>
          <p:cNvPr id="10" name="Shape 8"/>
          <p:cNvSpPr/>
          <p:nvPr/>
        </p:nvSpPr>
        <p:spPr>
          <a:xfrm>
            <a:off x="457200" y="2633472"/>
            <a:ext cx="64008" cy="347472"/>
          </a:xfrm>
          <a:prstGeom prst="rect">
            <a:avLst/>
          </a:prstGeom>
          <a:solidFill>
            <a:srgbClr val="F1C40F"/>
          </a:solidFill>
          <a:ln w="12700">
            <a:solidFill>
              <a:srgbClr val="F1C40F"/>
            </a:solidFill>
            <a:prstDash val="solid"/>
          </a:ln>
        </p:spPr>
      </p:sp>
      <p:sp>
        <p:nvSpPr>
          <p:cNvPr id="11" name="Text 9"/>
          <p:cNvSpPr/>
          <p:nvPr/>
        </p:nvSpPr>
        <p:spPr>
          <a:xfrm>
            <a:off x="640080" y="2633472"/>
            <a:ext cx="8046720" cy="347472"/>
          </a:xfrm>
          <a:prstGeom prst="rect">
            <a:avLst/>
          </a:prstGeom>
          <a:noFill/>
          <a:ln/>
        </p:spPr>
        <p:txBody>
          <a:bodyPr wrap="square" rtlCol="0" anchor="ctr"/>
          <a:lstStyle/>
          <a:p>
            <a:pPr indent="0" marL="0">
              <a:buNone/>
            </a:pPr>
            <a:r>
              <a:rPr lang="en-US" sz="1300" dirty="0">
                <a:solidFill>
                  <a:srgbClr val="CBD5E1"/>
                </a:solidFill>
                <a:latin typeface="Calibri" pitchFamily="34" charset="0"/>
                <a:ea typeface="Calibri" pitchFamily="34" charset="-122"/>
                <a:cs typeface="Calibri" pitchFamily="34" charset="-120"/>
              </a:rPr>
              <a:t>Router = Layer 3  |  Switch = Layer 2  |  Hub = Layer 1</a:t>
            </a:r>
            <a:endParaRPr lang="en-US" sz="1300" dirty="0"/>
          </a:p>
        </p:txBody>
      </p:sp>
      <p:sp>
        <p:nvSpPr>
          <p:cNvPr id="12" name="Shape 10"/>
          <p:cNvSpPr/>
          <p:nvPr/>
        </p:nvSpPr>
        <p:spPr>
          <a:xfrm>
            <a:off x="457200" y="3127248"/>
            <a:ext cx="64008" cy="347472"/>
          </a:xfrm>
          <a:prstGeom prst="rect">
            <a:avLst/>
          </a:prstGeom>
          <a:solidFill>
            <a:srgbClr val="2ECC71"/>
          </a:solidFill>
          <a:ln w="12700">
            <a:solidFill>
              <a:srgbClr val="2ECC71"/>
            </a:solidFill>
            <a:prstDash val="solid"/>
          </a:ln>
        </p:spPr>
      </p:sp>
      <p:sp>
        <p:nvSpPr>
          <p:cNvPr id="13" name="Text 11"/>
          <p:cNvSpPr/>
          <p:nvPr/>
        </p:nvSpPr>
        <p:spPr>
          <a:xfrm>
            <a:off x="640080" y="3127248"/>
            <a:ext cx="8046720" cy="347472"/>
          </a:xfrm>
          <a:prstGeom prst="rect">
            <a:avLst/>
          </a:prstGeom>
          <a:noFill/>
          <a:ln/>
        </p:spPr>
        <p:txBody>
          <a:bodyPr wrap="square" rtlCol="0" anchor="ctr"/>
          <a:lstStyle/>
          <a:p>
            <a:pPr indent="0" marL="0">
              <a:buNone/>
            </a:pPr>
            <a:r>
              <a:rPr lang="en-US" sz="1300" dirty="0">
                <a:solidFill>
                  <a:srgbClr val="CBD5E1"/>
                </a:solidFill>
                <a:latin typeface="Calibri" pitchFamily="34" charset="0"/>
                <a:ea typeface="Calibri" pitchFamily="34" charset="-122"/>
                <a:cs typeface="Calibri" pitchFamily="34" charset="-120"/>
              </a:rPr>
              <a:t>TCP/UDP = Layer 4  |  IP address = Layer 3  |  MAC address = Layer 2</a:t>
            </a:r>
            <a:endParaRPr lang="en-US" sz="1300" dirty="0"/>
          </a:p>
        </p:txBody>
      </p:sp>
      <p:sp>
        <p:nvSpPr>
          <p:cNvPr id="14" name="Shape 12"/>
          <p:cNvSpPr/>
          <p:nvPr/>
        </p:nvSpPr>
        <p:spPr>
          <a:xfrm>
            <a:off x="457200" y="3621024"/>
            <a:ext cx="64008" cy="347472"/>
          </a:xfrm>
          <a:prstGeom prst="rect">
            <a:avLst/>
          </a:prstGeom>
          <a:solidFill>
            <a:srgbClr val="3498DB"/>
          </a:solidFill>
          <a:ln w="12700">
            <a:solidFill>
              <a:srgbClr val="3498DB"/>
            </a:solidFill>
            <a:prstDash val="solid"/>
          </a:ln>
        </p:spPr>
      </p:sp>
      <p:sp>
        <p:nvSpPr>
          <p:cNvPr id="15" name="Text 13"/>
          <p:cNvSpPr/>
          <p:nvPr/>
        </p:nvSpPr>
        <p:spPr>
          <a:xfrm>
            <a:off x="640080" y="3621024"/>
            <a:ext cx="8046720" cy="347472"/>
          </a:xfrm>
          <a:prstGeom prst="rect">
            <a:avLst/>
          </a:prstGeom>
          <a:noFill/>
          <a:ln/>
        </p:spPr>
        <p:txBody>
          <a:bodyPr wrap="square" rtlCol="0" anchor="ctr"/>
          <a:lstStyle/>
          <a:p>
            <a:pPr indent="0" marL="0">
              <a:buNone/>
            </a:pPr>
            <a:r>
              <a:rPr lang="en-US" sz="1300" dirty="0">
                <a:solidFill>
                  <a:srgbClr val="CBD5E1"/>
                </a:solidFill>
                <a:latin typeface="Calibri" pitchFamily="34" charset="0"/>
                <a:ea typeface="Calibri" pitchFamily="34" charset="-122"/>
                <a:cs typeface="Calibri" pitchFamily="34" charset="-120"/>
              </a:rPr>
              <a:t>Use Wireshark to see every layer live — best way to truly understand networking</a:t>
            </a:r>
            <a:endParaRPr lang="en-US" sz="1300" dirty="0"/>
          </a:p>
        </p:txBody>
      </p:sp>
      <p:sp>
        <p:nvSpPr>
          <p:cNvPr id="16" name="Shape 14"/>
          <p:cNvSpPr/>
          <p:nvPr/>
        </p:nvSpPr>
        <p:spPr>
          <a:xfrm>
            <a:off x="457200" y="4114800"/>
            <a:ext cx="64008" cy="347472"/>
          </a:xfrm>
          <a:prstGeom prst="rect">
            <a:avLst/>
          </a:prstGeom>
          <a:solidFill>
            <a:srgbClr val="9B59B6"/>
          </a:solidFill>
          <a:ln w="12700">
            <a:solidFill>
              <a:srgbClr val="9B59B6"/>
            </a:solidFill>
            <a:prstDash val="solid"/>
          </a:ln>
        </p:spPr>
      </p:sp>
      <p:sp>
        <p:nvSpPr>
          <p:cNvPr id="17" name="Text 15"/>
          <p:cNvSpPr/>
          <p:nvPr/>
        </p:nvSpPr>
        <p:spPr>
          <a:xfrm>
            <a:off x="640080" y="4114800"/>
            <a:ext cx="8046720" cy="347472"/>
          </a:xfrm>
          <a:prstGeom prst="rect">
            <a:avLst/>
          </a:prstGeom>
          <a:noFill/>
          <a:ln/>
        </p:spPr>
        <p:txBody>
          <a:bodyPr wrap="square" rtlCol="0" anchor="ctr"/>
          <a:lstStyle/>
          <a:p>
            <a:pPr indent="0" marL="0">
              <a:buNone/>
            </a:pPr>
            <a:r>
              <a:rPr lang="en-US" sz="1300" dirty="0">
                <a:solidFill>
                  <a:srgbClr val="CBD5E1"/>
                </a:solidFill>
                <a:latin typeface="Calibri" pitchFamily="34" charset="0"/>
                <a:ea typeface="Calibri" pitchFamily="34" charset="-122"/>
                <a:cs typeface="Calibri" pitchFamily="34" charset="-120"/>
              </a:rPr>
              <a:t>When troubleshooting — always start at Layer 1 and work your way up</a:t>
            </a:r>
            <a:endParaRPr lang="en-US" sz="1300" dirty="0"/>
          </a:p>
        </p:txBody>
      </p:sp>
      <p:sp>
        <p:nvSpPr>
          <p:cNvPr id="18" name="Shape 16"/>
          <p:cNvSpPr/>
          <p:nvPr/>
        </p:nvSpPr>
        <p:spPr>
          <a:xfrm>
            <a:off x="0" y="4800600"/>
            <a:ext cx="9144000" cy="342900"/>
          </a:xfrm>
          <a:prstGeom prst="rect">
            <a:avLst/>
          </a:prstGeom>
          <a:solidFill>
            <a:srgbClr val="1B3A6B"/>
          </a:solidFill>
          <a:ln w="12700">
            <a:solidFill>
              <a:srgbClr val="1B3A6B"/>
            </a:solidFill>
            <a:prstDash val="solid"/>
          </a:ln>
        </p:spPr>
      </p:sp>
      <p:sp>
        <p:nvSpPr>
          <p:cNvPr id="19" name="Text 17"/>
          <p:cNvSpPr/>
          <p:nvPr/>
        </p:nvSpPr>
        <p:spPr>
          <a:xfrm>
            <a:off x="0" y="4800600"/>
            <a:ext cx="9144000" cy="342900"/>
          </a:xfrm>
          <a:prstGeom prst="rect">
            <a:avLst/>
          </a:prstGeom>
          <a:noFill/>
          <a:ln/>
        </p:spPr>
        <p:txBody>
          <a:bodyPr wrap="square" lIns="0" tIns="0" rIns="0" bIns="0" rtlCol="0" anchor="ctr"/>
          <a:lstStyle/>
          <a:p>
            <a:pPr algn="ctr" indent="0" marL="0">
              <a:buNone/>
            </a:pPr>
            <a:r>
              <a:rPr lang="en-US" sz="1300" b="1" dirty="0">
                <a:solidFill>
                  <a:srgbClr val="F97316"/>
                </a:solidFill>
              </a:rPr>
              <a:t>Next Topic: Networking Devices — Switches, Routers, Firewalls, Access Points  →</a:t>
            </a:r>
            <a:endParaRPr lang="en-US" sz="13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OSI Model — Complete Guide</dc:title>
  <dc:subject>PptxGenJS Presentation</dc:subject>
  <dc:creator>PptxGenJS</dc:creator>
  <cp:lastModifiedBy>PptxGenJS</cp:lastModifiedBy>
  <cp:revision>1</cp:revision>
  <dcterms:created xsi:type="dcterms:W3CDTF">2026-04-06T00:11:31Z</dcterms:created>
  <dcterms:modified xsi:type="dcterms:W3CDTF">2026-04-06T00:11:31Z</dcterms:modified>
</cp:coreProperties>
</file>